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325" r:id="rId5"/>
    <p:sldId id="341" r:id="rId6"/>
    <p:sldId id="339" r:id="rId7"/>
    <p:sldId id="274" r:id="rId8"/>
    <p:sldId id="315" r:id="rId9"/>
    <p:sldId id="275" r:id="rId10"/>
    <p:sldId id="335" r:id="rId11"/>
    <p:sldId id="336" r:id="rId12"/>
    <p:sldId id="326" r:id="rId13"/>
    <p:sldId id="316" r:id="rId14"/>
    <p:sldId id="337" r:id="rId15"/>
    <p:sldId id="277" r:id="rId16"/>
    <p:sldId id="276" r:id="rId17"/>
    <p:sldId id="260" r:id="rId18"/>
    <p:sldId id="271" r:id="rId19"/>
    <p:sldId id="299" r:id="rId20"/>
    <p:sldId id="261" r:id="rId21"/>
    <p:sldId id="279" r:id="rId22"/>
    <p:sldId id="270" r:id="rId23"/>
    <p:sldId id="278" r:id="rId24"/>
    <p:sldId id="292" r:id="rId25"/>
    <p:sldId id="293" r:id="rId26"/>
    <p:sldId id="294" r:id="rId27"/>
    <p:sldId id="310" r:id="rId28"/>
    <p:sldId id="319" r:id="rId29"/>
    <p:sldId id="280" r:id="rId30"/>
    <p:sldId id="282" r:id="rId31"/>
    <p:sldId id="283" r:id="rId32"/>
    <p:sldId id="285" r:id="rId33"/>
    <p:sldId id="286" r:id="rId34"/>
    <p:sldId id="287" r:id="rId35"/>
    <p:sldId id="295" r:id="rId36"/>
    <p:sldId id="298" r:id="rId37"/>
    <p:sldId id="311" r:id="rId38"/>
    <p:sldId id="320" r:id="rId39"/>
    <p:sldId id="322" r:id="rId40"/>
    <p:sldId id="334" r:id="rId41"/>
    <p:sldId id="321" r:id="rId42"/>
    <p:sldId id="329" r:id="rId43"/>
    <p:sldId id="323" r:id="rId44"/>
    <p:sldId id="328" r:id="rId45"/>
    <p:sldId id="330" r:id="rId46"/>
    <p:sldId id="300" r:id="rId47"/>
    <p:sldId id="305" r:id="rId48"/>
    <p:sldId id="301" r:id="rId49"/>
    <p:sldId id="302" r:id="rId50"/>
    <p:sldId id="308" r:id="rId51"/>
    <p:sldId id="306" r:id="rId52"/>
    <p:sldId id="307" r:id="rId53"/>
    <p:sldId id="318" r:id="rId54"/>
    <p:sldId id="291" r:id="rId55"/>
    <p:sldId id="257" r:id="rId56"/>
    <p:sldId id="258" r:id="rId57"/>
    <p:sldId id="343" r:id="rId58"/>
    <p:sldId id="317" r:id="rId59"/>
    <p:sldId id="263" r:id="rId60"/>
    <p:sldId id="284" r:id="rId61"/>
    <p:sldId id="309" r:id="rId62"/>
    <p:sldId id="290" r:id="rId63"/>
    <p:sldId id="313"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841" autoAdjust="0"/>
    <p:restoredTop sz="94660"/>
  </p:normalViewPr>
  <p:slideViewPr>
    <p:cSldViewPr snapToGrid="0">
      <p:cViewPr varScale="1">
        <p:scale>
          <a:sx n="103" d="100"/>
          <a:sy n="103" d="100"/>
        </p:scale>
        <p:origin x="114"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8/25/2023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8/25/2023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8/25/2023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8/25/2023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8/25/2023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8/25/2023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8/25/2023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4" Type="http://schemas.openxmlformats.org/officeDocument/2006/relationships/hyperlink" Target="https://github.com/milvus-io/milvu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wmf"/><Relationship Id="rId5" Type="http://schemas.openxmlformats.org/officeDocument/2006/relationships/oleObject" Target="../embeddings/oleObject2.bin"/><Relationship Id="rId4" Type="http://schemas.openxmlformats.org/officeDocument/2006/relationships/image" Target="../media/image16.wmf"/></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oleObject" Target="../embeddings/oleObject3.bin"/><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wesomeYuer/openai-cookbook-python/tree/main/examples/vector_databases" TargetMode="External"/><Relationship Id="rId2" Type="http://schemas.openxmlformats.org/officeDocument/2006/relationships/hyperlink" Target="https://platform.openai.com/docs/guides/embeddings/limitations-risks" TargetMode="External"/><Relationship Id="rId1" Type="http://schemas.openxmlformats.org/officeDocument/2006/relationships/slideLayout" Target="../slideLayouts/slideLayout2.xml"/><Relationship Id="rId4" Type="http://schemas.openxmlformats.org/officeDocument/2006/relationships/hyperlink" Target="https://github.com/AwesomeYuer/openai-cookbook-python/blob/main/examples/vector_databases/Using_vector_databases_for_embeddings_search.ipynb"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3.wmf"/><Relationship Id="rId7" Type="http://schemas.openxmlformats.org/officeDocument/2006/relationships/image" Target="../media/image55.wmf"/><Relationship Id="rId2" Type="http://schemas.openxmlformats.org/officeDocument/2006/relationships/oleObject" Target="../embeddings/oleObject4.bin"/><Relationship Id="rId1" Type="http://schemas.openxmlformats.org/officeDocument/2006/relationships/slideLayout" Target="../slideLayouts/slideLayout2.xml"/><Relationship Id="rId6" Type="http://schemas.openxmlformats.org/officeDocument/2006/relationships/oleObject" Target="../embeddings/oleObject6.bin"/><Relationship Id="rId5" Type="http://schemas.openxmlformats.org/officeDocument/2006/relationships/image" Target="../media/image54.wmf"/><Relationship Id="rId4" Type="http://schemas.openxmlformats.org/officeDocument/2006/relationships/oleObject" Target="../embeddings/oleObject5.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image" Target="../media/image56.wmf"/><Relationship Id="rId7" Type="http://schemas.openxmlformats.org/officeDocument/2006/relationships/image" Target="../media/image58.wmf"/><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oleObject" Target="../embeddings/oleObject9.bin"/><Relationship Id="rId5" Type="http://schemas.openxmlformats.org/officeDocument/2006/relationships/image" Target="../media/image57.wmf"/><Relationship Id="rId4" Type="http://schemas.openxmlformats.org/officeDocument/2006/relationships/oleObject" Target="../embeddings/oleObject8.bin"/><Relationship Id="rId9" Type="http://schemas.openxmlformats.org/officeDocument/2006/relationships/image" Target="../media/image59.wmf"/></Relationships>
</file>

<file path=ppt/slides/_rels/slide4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wmf"/><Relationship Id="rId7" Type="http://schemas.openxmlformats.org/officeDocument/2006/relationships/image" Target="../media/image62.wmf"/><Relationship Id="rId2" Type="http://schemas.openxmlformats.org/officeDocument/2006/relationships/oleObject" Target="../embeddings/oleObject11.bin"/><Relationship Id="rId1" Type="http://schemas.openxmlformats.org/officeDocument/2006/relationships/slideLayout" Target="../slideLayouts/slideLayout2.xml"/><Relationship Id="rId6" Type="http://schemas.openxmlformats.org/officeDocument/2006/relationships/oleObject" Target="../embeddings/oleObject13.bin"/><Relationship Id="rId5" Type="http://schemas.openxmlformats.org/officeDocument/2006/relationships/image" Target="../media/image61.wmf"/><Relationship Id="rId4" Type="http://schemas.openxmlformats.org/officeDocument/2006/relationships/oleObject" Target="../embeddings/oleObject12.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64.wmf"/><Relationship Id="rId7" Type="http://schemas.openxmlformats.org/officeDocument/2006/relationships/image" Target="../media/image66.wmf"/><Relationship Id="rId2" Type="http://schemas.openxmlformats.org/officeDocument/2006/relationships/oleObject" Target="../embeddings/oleObject14.bin"/><Relationship Id="rId1" Type="http://schemas.openxmlformats.org/officeDocument/2006/relationships/slideLayout" Target="../slideLayouts/slideLayout2.xml"/><Relationship Id="rId6" Type="http://schemas.openxmlformats.org/officeDocument/2006/relationships/oleObject" Target="../embeddings/oleObject16.bin"/><Relationship Id="rId5" Type="http://schemas.openxmlformats.org/officeDocument/2006/relationships/image" Target="../media/image65.wmf"/><Relationship Id="rId4" Type="http://schemas.openxmlformats.org/officeDocument/2006/relationships/oleObject" Target="../embeddings/oleObject15.bin"/><Relationship Id="rId9" Type="http://schemas.openxmlformats.org/officeDocument/2006/relationships/image" Target="../media/image67.wmf"/></Relationships>
</file>

<file path=ppt/slides/_rels/slide51.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oleObject" Target="../embeddings/oleObject18.bin"/><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70.wmf"/></Relationships>
</file>

<file path=ppt/slides/_rels/slide53.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oleObject" Target="../embeddings/oleObject20.bin"/><Relationship Id="rId1" Type="http://schemas.openxmlformats.org/officeDocument/2006/relationships/slideLayout" Target="../slideLayouts/slideLayout2.xml"/><Relationship Id="rId5" Type="http://schemas.openxmlformats.org/officeDocument/2006/relationships/image" Target="../media/image72.wmf"/><Relationship Id="rId4" Type="http://schemas.openxmlformats.org/officeDocument/2006/relationships/oleObject" Target="../embeddings/oleObject21.bin"/></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wmf"/><Relationship Id="rId4" Type="http://schemas.openxmlformats.org/officeDocument/2006/relationships/oleObject" Target="../embeddings/oleObject22.bin"/></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learn.microsoft.com/en-us/azure/cosmos-db/postgresql/howto-use-pgvector" TargetMode="External"/><Relationship Id="rId2" Type="http://schemas.openxmlformats.org/officeDocument/2006/relationships/hyperlink" Target="https://learn.microsoft.com/en-us/azure/postgresql/flexible-server/how-to-use-pgvector"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7.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524000" y="409302"/>
            <a:ext cx="9144000" cy="5001889"/>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4400" b="1" dirty="0">
                <a:solidFill>
                  <a:srgbClr val="FF0000"/>
                </a:solidFill>
                <a:latin typeface="微软雅黑" panose="020B0503020204020204" pitchFamily="34" charset="-122"/>
                <a:ea typeface="微软雅黑" panose="020B0503020204020204" pitchFamily="34" charset="-122"/>
              </a:rPr>
              <a:t>Milvus vs </a:t>
            </a:r>
            <a:r>
              <a:rPr lang="en-US" altLang="zh-CN" sz="4400" b="1" dirty="0" err="1">
                <a:solidFill>
                  <a:srgbClr val="FF0000"/>
                </a:solidFill>
                <a:latin typeface="微软雅黑" panose="020B0503020204020204" pitchFamily="34" charset="-122"/>
                <a:ea typeface="微软雅黑" panose="020B0503020204020204" pitchFamily="34" charset="-122"/>
              </a:rPr>
              <a:t>Qdrant</a:t>
            </a:r>
            <a:r>
              <a:rPr lang="en-US" altLang="zh-CN" sz="4400" b="1" dirty="0">
                <a:solidFill>
                  <a:srgbClr val="FF0000"/>
                </a:solidFill>
                <a:latin typeface="微软雅黑" panose="020B0503020204020204" pitchFamily="34" charset="-122"/>
                <a:ea typeface="微软雅黑" panose="020B0503020204020204" pitchFamily="34" charset="-122"/>
              </a:rPr>
              <a:t> vs Chroma</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endParaRPr lang="en-US" dirty="0"/>
          </a:p>
        </p:txBody>
      </p:sp>
      <p:sp>
        <p:nvSpPr>
          <p:cNvPr id="7" name="Title 1">
            <a:extLst>
              <a:ext uri="{FF2B5EF4-FFF2-40B4-BE49-F238E27FC236}">
                <a16:creationId xmlns:a16="http://schemas.microsoft.com/office/drawing/2014/main" id="{7AE1576B-B76E-C30B-6457-BB78B547FFA1}"/>
              </a:ext>
            </a:extLst>
          </p:cNvPr>
          <p:cNvSpPr txBox="1">
            <a:spLocks/>
          </p:cNvSpPr>
          <p:nvPr/>
        </p:nvSpPr>
        <p:spPr>
          <a:xfrm>
            <a:off x="4815838" y="5650413"/>
            <a:ext cx="6826893" cy="798285"/>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000" b="1" dirty="0" err="1">
                <a:solidFill>
                  <a:srgbClr val="0070C0"/>
                </a:solidFill>
                <a:latin typeface="微软雅黑" panose="020B0503020204020204" pitchFamily="34" charset="-122"/>
                <a:ea typeface="微软雅黑" panose="020B0503020204020204" pitchFamily="34" charset="-122"/>
              </a:rPr>
              <a:t>AwesomeYuer@Microshaoft</a:t>
            </a:r>
            <a:endParaRPr lang="en-US" altLang="zh-CN" sz="2000" b="1" dirty="0">
              <a:solidFill>
                <a:srgbClr val="0070C0"/>
              </a:solidFill>
              <a:latin typeface="微软雅黑" panose="020B0503020204020204" pitchFamily="34" charset="-122"/>
              <a:ea typeface="微软雅黑" panose="020B0503020204020204" pitchFamily="34" charset="-122"/>
            </a:endParaRPr>
          </a:p>
          <a:p>
            <a:r>
              <a:rPr lang="en-US" sz="2000" b="1" dirty="0">
                <a:solidFill>
                  <a:srgbClr val="0070C0"/>
                </a:solidFill>
                <a:latin typeface="微软雅黑" panose="020B0503020204020204" pitchFamily="34" charset="-122"/>
                <a:ea typeface="微软雅黑" panose="020B0503020204020204" pitchFamily="34" charset="-122"/>
              </a:rPr>
              <a:t>2023</a:t>
            </a:r>
            <a:r>
              <a:rPr lang="zh-CN" altLang="en-US" sz="2000" b="1" dirty="0">
                <a:solidFill>
                  <a:srgbClr val="0070C0"/>
                </a:solidFill>
                <a:latin typeface="微软雅黑" panose="020B0503020204020204" pitchFamily="34" charset="-122"/>
                <a:ea typeface="微软雅黑" panose="020B0503020204020204" pitchFamily="34" charset="-122"/>
              </a:rPr>
              <a:t>年</a:t>
            </a:r>
            <a:r>
              <a:rPr lang="en-US" altLang="zh-CN" sz="2000" b="1" dirty="0">
                <a:solidFill>
                  <a:srgbClr val="0070C0"/>
                </a:solidFill>
                <a:latin typeface="微软雅黑" panose="020B0503020204020204" pitchFamily="34" charset="-122"/>
                <a:ea typeface="微软雅黑" panose="020B0503020204020204" pitchFamily="34" charset="-122"/>
              </a:rPr>
              <a:t>5</a:t>
            </a:r>
            <a:r>
              <a:rPr lang="zh-CN" altLang="en-US" sz="2000" b="1" dirty="0">
                <a:solidFill>
                  <a:srgbClr val="0070C0"/>
                </a:solidFill>
                <a:latin typeface="微软雅黑" panose="020B0503020204020204" pitchFamily="34" charset="-122"/>
                <a:ea typeface="微软雅黑" panose="020B0503020204020204" pitchFamily="34" charset="-122"/>
              </a:rPr>
              <a:t>月</a:t>
            </a:r>
            <a:endParaRPr lang="en-US" sz="20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39985-4920-A162-5737-1FF7FC306D5F}"/>
              </a:ext>
            </a:extLst>
          </p:cNvPr>
          <p:cNvSpPr>
            <a:spLocks noGrp="1"/>
          </p:cNvSpPr>
          <p:nvPr>
            <p:ph type="title"/>
          </p:nvPr>
        </p:nvSpPr>
        <p:spPr/>
        <p:txBody>
          <a:bodyPr/>
          <a:lstStyle/>
          <a:p>
            <a:r>
              <a:rPr lang="zh-CN" altLang="en-US" dirty="0"/>
              <a:t>向量数据库其他检索功能</a:t>
            </a:r>
            <a:endParaRPr lang="en-US" dirty="0"/>
          </a:p>
        </p:txBody>
      </p:sp>
      <p:sp>
        <p:nvSpPr>
          <p:cNvPr id="3" name="Content Placeholder 2">
            <a:extLst>
              <a:ext uri="{FF2B5EF4-FFF2-40B4-BE49-F238E27FC236}">
                <a16:creationId xmlns:a16="http://schemas.microsoft.com/office/drawing/2014/main" id="{B7A7F985-0867-8622-5D10-D2E0FD2B5679}"/>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6206EDBF-3EA2-1D6D-852B-3604E3D24890}"/>
              </a:ext>
            </a:extLst>
          </p:cNvPr>
          <p:cNvPicPr>
            <a:picLocks noChangeAspect="1"/>
          </p:cNvPicPr>
          <p:nvPr/>
        </p:nvPicPr>
        <p:blipFill>
          <a:blip r:embed="rId2"/>
          <a:stretch>
            <a:fillRect/>
          </a:stretch>
        </p:blipFill>
        <p:spPr>
          <a:xfrm>
            <a:off x="0" y="1270000"/>
            <a:ext cx="6589339" cy="4067908"/>
          </a:xfrm>
          <a:prstGeom prst="rect">
            <a:avLst/>
          </a:prstGeom>
        </p:spPr>
      </p:pic>
      <p:pic>
        <p:nvPicPr>
          <p:cNvPr id="7" name="Picture 6">
            <a:extLst>
              <a:ext uri="{FF2B5EF4-FFF2-40B4-BE49-F238E27FC236}">
                <a16:creationId xmlns:a16="http://schemas.microsoft.com/office/drawing/2014/main" id="{AC2E12C5-7C5A-F8B7-9903-A787172347C1}"/>
              </a:ext>
            </a:extLst>
          </p:cNvPr>
          <p:cNvPicPr>
            <a:picLocks noChangeAspect="1"/>
          </p:cNvPicPr>
          <p:nvPr/>
        </p:nvPicPr>
        <p:blipFill>
          <a:blip r:embed="rId3"/>
          <a:stretch>
            <a:fillRect/>
          </a:stretch>
        </p:blipFill>
        <p:spPr>
          <a:xfrm>
            <a:off x="6576700" y="1071145"/>
            <a:ext cx="5615299" cy="4441319"/>
          </a:xfrm>
          <a:prstGeom prst="rect">
            <a:avLst/>
          </a:prstGeom>
        </p:spPr>
      </p:pic>
    </p:spTree>
    <p:extLst>
      <p:ext uri="{BB962C8B-B14F-4D97-AF65-F5344CB8AC3E}">
        <p14:creationId xmlns:p14="http://schemas.microsoft.com/office/powerpoint/2010/main" val="2709825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AB6DB-804B-B8E5-5112-2A345614FB7B}"/>
              </a:ext>
            </a:extLst>
          </p:cNvPr>
          <p:cNvSpPr>
            <a:spLocks noGrp="1"/>
          </p:cNvSpPr>
          <p:nvPr>
            <p:ph type="title"/>
          </p:nvPr>
        </p:nvSpPr>
        <p:spPr>
          <a:xfrm>
            <a:off x="406747" y="506964"/>
            <a:ext cx="8596668" cy="1320800"/>
          </a:xfrm>
        </p:spPr>
        <p:txBody>
          <a:bodyPr/>
          <a:lstStyle/>
          <a:p>
            <a:r>
              <a:rPr lang="zh-CN" altLang="en-US" dirty="0"/>
              <a:t>向量数据库功能架构</a:t>
            </a:r>
            <a:endParaRPr lang="en-US" dirty="0"/>
          </a:p>
        </p:txBody>
      </p:sp>
      <p:sp>
        <p:nvSpPr>
          <p:cNvPr id="3" name="Content Placeholder 2">
            <a:extLst>
              <a:ext uri="{FF2B5EF4-FFF2-40B4-BE49-F238E27FC236}">
                <a16:creationId xmlns:a16="http://schemas.microsoft.com/office/drawing/2014/main" id="{833E30A8-F5AB-E50C-4103-F80495965D1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EFB952E8-96D3-2F1F-B9EB-138A3D460C5F}"/>
              </a:ext>
            </a:extLst>
          </p:cNvPr>
          <p:cNvPicPr>
            <a:picLocks noChangeAspect="1"/>
          </p:cNvPicPr>
          <p:nvPr/>
        </p:nvPicPr>
        <p:blipFill>
          <a:blip r:embed="rId2"/>
          <a:stretch>
            <a:fillRect/>
          </a:stretch>
        </p:blipFill>
        <p:spPr>
          <a:xfrm>
            <a:off x="4772339" y="14548"/>
            <a:ext cx="7182000" cy="6858000"/>
          </a:xfrm>
          <a:prstGeom prst="rect">
            <a:avLst/>
          </a:prstGeom>
        </p:spPr>
      </p:pic>
    </p:spTree>
    <p:extLst>
      <p:ext uri="{BB962C8B-B14F-4D97-AF65-F5344CB8AC3E}">
        <p14:creationId xmlns:p14="http://schemas.microsoft.com/office/powerpoint/2010/main" val="880669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E51CC7B-E0C4-0082-ACE1-C133EE8F21F4}"/>
              </a:ext>
            </a:extLst>
          </p:cNvPr>
          <p:cNvPicPr>
            <a:picLocks noGrp="1" noChangeAspect="1"/>
          </p:cNvPicPr>
          <p:nvPr>
            <p:ph idx="1"/>
          </p:nvPr>
        </p:nvPicPr>
        <p:blipFill>
          <a:blip r:embed="rId2"/>
          <a:stretch>
            <a:fillRect/>
          </a:stretch>
        </p:blipFill>
        <p:spPr>
          <a:xfrm>
            <a:off x="808463" y="410919"/>
            <a:ext cx="9610422" cy="6175108"/>
          </a:xfrm>
        </p:spPr>
      </p:pic>
    </p:spTree>
    <p:extLst>
      <p:ext uri="{BB962C8B-B14F-4D97-AF65-F5344CB8AC3E}">
        <p14:creationId xmlns:p14="http://schemas.microsoft.com/office/powerpoint/2010/main" val="3361946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248571" y="748937"/>
            <a:ext cx="11783008" cy="6109063"/>
          </a:xfrm>
        </p:spPr>
        <p:txBody>
          <a:bodyPr>
            <a:normAutofit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收集文本内容、文档</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分块计算（</a:t>
            </a:r>
            <a:r>
              <a:rPr lang="en-US" altLang="zh-CN" dirty="0" err="1">
                <a:latin typeface="微软雅黑" panose="020B0503020204020204" pitchFamily="34" charset="-122"/>
                <a:ea typeface="微软雅黑" panose="020B0503020204020204" pitchFamily="34" charset="-122"/>
              </a:rPr>
              <a:t>Tiktokenizer</a:t>
            </a:r>
            <a:r>
              <a:rPr lang="zh-CN" altLang="en-US" dirty="0">
                <a:latin typeface="微软雅黑" panose="020B0503020204020204" pitchFamily="34" charset="-122"/>
                <a:ea typeface="微软雅黑" panose="020B0503020204020204" pitchFamily="34" charset="-122"/>
              </a:rPr>
              <a:t>）</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向量化分块内容，即：批量调用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逐笔入库，可以同时维护行级授权非向量信息（如：内容所属角色、部门等属性字段），以及其他图片、附件地址等</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在本地预存向量数据库中搜索与问题向量相似的文本部分</a:t>
            </a:r>
          </a:p>
          <a:p>
            <a:pPr marL="800100" lvl="1" indent="-342900">
              <a:buFont typeface="+mj-lt"/>
              <a:buAutoNum type="arabicPeriod"/>
            </a:pPr>
            <a:r>
              <a:rPr lang="en-US" dirty="0">
                <a:highlight>
                  <a:srgbClr val="FFFF00"/>
                </a:highlight>
                <a:latin typeface="微软雅黑" panose="020B0503020204020204" pitchFamily="34" charset="-122"/>
                <a:ea typeface="微软雅黑" panose="020B0503020204020204" pitchFamily="34" charset="-122"/>
              </a:rPr>
              <a:t>Ask: </a:t>
            </a:r>
            <a:r>
              <a:rPr lang="zh-CN" altLang="en-US" dirty="0">
                <a:highlight>
                  <a:srgbClr val="FFFF00"/>
                </a:highlight>
                <a:latin typeface="微软雅黑" panose="020B0503020204020204" pitchFamily="34" charset="-122"/>
                <a:ea typeface="微软雅黑" panose="020B0503020204020204" pitchFamily="34" charset="-122"/>
              </a:rPr>
              <a:t>将检索到的文本部分发送给 </a:t>
            </a:r>
            <a:r>
              <a:rPr lang="en-US" dirty="0" err="1">
                <a:highlight>
                  <a:srgbClr val="FFFF00"/>
                </a:highlight>
                <a:latin typeface="微软雅黑" panose="020B0503020204020204" pitchFamily="34" charset="-122"/>
                <a:ea typeface="微软雅黑" panose="020B0503020204020204" pitchFamily="34" charset="-122"/>
              </a:rPr>
              <a:t>openai.ChatCompletion</a:t>
            </a:r>
            <a:r>
              <a:rPr lang="en-US" dirty="0">
                <a:highlight>
                  <a:srgbClr val="FFFF00"/>
                </a:highlight>
                <a:latin typeface="微软雅黑" panose="020B0503020204020204" pitchFamily="34" charset="-122"/>
                <a:ea typeface="微软雅黑" panose="020B0503020204020204" pitchFamily="34" charset="-122"/>
              </a:rPr>
              <a:t> API </a:t>
            </a:r>
            <a:r>
              <a:rPr lang="zh-CN" altLang="en-US" dirty="0">
                <a:highlight>
                  <a:srgbClr val="FFFF00"/>
                </a:highlight>
                <a:latin typeface="微软雅黑" panose="020B0503020204020204" pitchFamily="34" charset="-122"/>
                <a:ea typeface="微软雅黑" panose="020B0503020204020204" pitchFamily="34" charset="-122"/>
              </a:rPr>
              <a:t>向其提问，</a:t>
            </a:r>
            <a:r>
              <a:rPr lang="en-US" altLang="zh-CN" dirty="0">
                <a:highlight>
                  <a:srgbClr val="FFFF00"/>
                </a:highlight>
                <a:latin typeface="微软雅黑" panose="020B0503020204020204" pitchFamily="34" charset="-122"/>
                <a:ea typeface="微软雅黑" panose="020B0503020204020204" pitchFamily="34" charset="-122"/>
              </a:rPr>
              <a:t>Few-Shot</a:t>
            </a:r>
            <a:endParaRPr lang="zh-CN" altLang="en-US" dirty="0">
              <a:highlight>
                <a:srgbClr val="FFFF00"/>
              </a:highlight>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E3AD-AC95-FA35-07F9-77B0C8090EEE}"/>
              </a:ext>
            </a:extLst>
          </p:cNvPr>
          <p:cNvSpPr>
            <a:spLocks noGrp="1"/>
          </p:cNvSpPr>
          <p:nvPr>
            <p:ph type="title"/>
          </p:nvPr>
        </p:nvSpPr>
        <p:spPr/>
        <p:txBody>
          <a:bodyPr/>
          <a:lstStyle/>
          <a:p>
            <a:r>
              <a:rPr lang="en-US" altLang="zh-CN" dirty="0" err="1"/>
              <a:t>QnA</a:t>
            </a:r>
            <a:r>
              <a:rPr lang="zh-CN" altLang="en-US" dirty="0"/>
              <a:t>场景</a:t>
            </a:r>
            <a:endParaRPr lang="en-US" dirty="0"/>
          </a:p>
        </p:txBody>
      </p:sp>
      <p:sp>
        <p:nvSpPr>
          <p:cNvPr id="3" name="Content Placeholder 2">
            <a:extLst>
              <a:ext uri="{FF2B5EF4-FFF2-40B4-BE49-F238E27FC236}">
                <a16:creationId xmlns:a16="http://schemas.microsoft.com/office/drawing/2014/main" id="{0800E4DF-6AA5-1DF7-3A54-7EAA9E24427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A28EE62-630D-DD3A-558A-E5E9DC0258F2}"/>
              </a:ext>
            </a:extLst>
          </p:cNvPr>
          <p:cNvPicPr>
            <a:picLocks noChangeAspect="1"/>
          </p:cNvPicPr>
          <p:nvPr/>
        </p:nvPicPr>
        <p:blipFill>
          <a:blip r:embed="rId2"/>
          <a:stretch>
            <a:fillRect/>
          </a:stretch>
        </p:blipFill>
        <p:spPr>
          <a:xfrm>
            <a:off x="3083432" y="0"/>
            <a:ext cx="6025136" cy="6858000"/>
          </a:xfrm>
          <a:prstGeom prst="rect">
            <a:avLst/>
          </a:prstGeom>
        </p:spPr>
      </p:pic>
    </p:spTree>
    <p:extLst>
      <p:ext uri="{BB962C8B-B14F-4D97-AF65-F5344CB8AC3E}">
        <p14:creationId xmlns:p14="http://schemas.microsoft.com/office/powerpoint/2010/main" val="352515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931817"/>
            <a:ext cx="10515600" cy="5826034"/>
          </a:xfrm>
        </p:spPr>
        <p:txBody>
          <a:bodyPr>
            <a:normAutofit fontScale="47500" lnSpcReduction="20000"/>
          </a:bodyPr>
          <a:lstStyle/>
          <a:p>
            <a:r>
              <a:rPr lang="zh-CN" altLang="en-US" sz="3400" b="1" dirty="0">
                <a:latin typeface="微软雅黑" panose="020B0503020204020204" pitchFamily="34" charset="-122"/>
                <a:ea typeface="微软雅黑" panose="020B0503020204020204" pitchFamily="34" charset="-122"/>
              </a:rPr>
              <a:t>选型依据</a:t>
            </a:r>
            <a:endParaRPr lang="en-US" altLang="zh-CN" sz="34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经典、专业、开源、可分发商用合法许可产品</a:t>
            </a:r>
            <a:endParaRPr lang="en-US" altLang="zh-CN" sz="2900" b="1" dirty="0">
              <a:latin typeface="微软雅黑" panose="020B0503020204020204" pitchFamily="34" charset="-122"/>
              <a:ea typeface="微软雅黑" panose="020B0503020204020204" pitchFamily="34" charset="-122"/>
            </a:endParaRPr>
          </a:p>
          <a:p>
            <a:pPr lvl="1"/>
            <a:r>
              <a:rPr lang="zh-CN" altLang="en-US" sz="2900" b="1" dirty="0">
                <a:latin typeface="微软雅黑" panose="020B0503020204020204" pitchFamily="34" charset="-122"/>
                <a:ea typeface="微软雅黑" panose="020B0503020204020204" pitchFamily="34" charset="-122"/>
              </a:rPr>
              <a:t>可自主非托管</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a:t>
            </a:r>
            <a:r>
              <a:rPr lang="zh-CN" altLang="en-US" sz="2900" b="1" dirty="0">
                <a:latin typeface="微软雅黑" panose="020B0503020204020204" pitchFamily="34" charset="-122"/>
                <a:ea typeface="微软雅黑" panose="020B0503020204020204" pitchFamily="34" charset="-122"/>
              </a:rPr>
              <a:t>可用</a:t>
            </a:r>
            <a:endParaRPr lang="en-US" altLang="zh-CN" sz="2900" b="1" dirty="0">
              <a:latin typeface="微软雅黑" panose="020B0503020204020204" pitchFamily="34" charset="-122"/>
              <a:ea typeface="微软雅黑" panose="020B0503020204020204" pitchFamily="34" charset="-122"/>
            </a:endParaRPr>
          </a:p>
          <a:p>
            <a:pPr lvl="2"/>
            <a:r>
              <a:rPr lang="en-US" altLang="zh-CN" sz="2500" b="1" dirty="0">
                <a:latin typeface="微软雅黑" panose="020B0503020204020204" pitchFamily="34" charset="-122"/>
                <a:ea typeface="微软雅黑" panose="020B0503020204020204" pitchFamily="34" charset="-122"/>
              </a:rPr>
              <a:t>AKS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Container</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SaaS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PaaS</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VM</a:t>
            </a:r>
          </a:p>
          <a:p>
            <a:r>
              <a:rPr lang="zh-CN" altLang="en-US" sz="3400" b="1" dirty="0">
                <a:latin typeface="微软雅黑" panose="020B0503020204020204" pitchFamily="34" charset="-122"/>
                <a:ea typeface="微软雅黑" panose="020B0503020204020204" pitchFamily="34" charset="-122"/>
              </a:rPr>
              <a:t>主要选型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Milvus</a:t>
            </a:r>
          </a:p>
          <a:p>
            <a:pPr lvl="1"/>
            <a:r>
              <a:rPr lang="en-US" altLang="zh-CN" sz="2900" b="1" dirty="0">
                <a:latin typeface="微软雅黑" panose="020B0503020204020204" pitchFamily="34" charset="-122"/>
                <a:ea typeface="微软雅黑" panose="020B0503020204020204" pitchFamily="34" charset="-122"/>
              </a:rPr>
              <a:t>Azure VM + Ubuntu + Docker + </a:t>
            </a:r>
            <a:r>
              <a:rPr lang="en-US" altLang="zh-CN" sz="2900" b="1" dirty="0" err="1">
                <a:latin typeface="微软雅黑" panose="020B0503020204020204" pitchFamily="34" charset="-122"/>
                <a:ea typeface="微软雅黑" panose="020B0503020204020204" pitchFamily="34" charset="-122"/>
              </a:rPr>
              <a:t>Qdrant</a:t>
            </a:r>
            <a:endParaRPr lang="en-US" altLang="zh-CN" sz="29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VM + Ubuntu + Docker + Chroma</a:t>
            </a:r>
          </a:p>
          <a:p>
            <a:pPr lvl="1"/>
            <a:r>
              <a:rPr lang="en-US" altLang="zh-CN" sz="2900" b="1" dirty="0">
                <a:latin typeface="微软雅黑" panose="020B0503020204020204" pitchFamily="34" charset="-122"/>
                <a:ea typeface="微软雅黑" panose="020B0503020204020204" pitchFamily="34" charset="-122"/>
              </a:rPr>
              <a:t>Azure VM + Ubuntu + Docker + PostgreSQL +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Extension</a:t>
            </a:r>
          </a:p>
          <a:p>
            <a:pPr lvl="1"/>
            <a:r>
              <a:rPr lang="en-US" altLang="zh-CN" sz="2900" b="1" dirty="0">
                <a:latin typeface="微软雅黑" panose="020B0503020204020204" pitchFamily="34" charset="-122"/>
                <a:ea typeface="微软雅黑" panose="020B0503020204020204" pitchFamily="34" charset="-122"/>
              </a:rPr>
              <a:t>Azure VM + Ubuntu + Docker + Redis + </a:t>
            </a:r>
            <a:r>
              <a:rPr lang="en-US" altLang="zh-CN" sz="2900" b="1" dirty="0" err="1">
                <a:latin typeface="微软雅黑" panose="020B0503020204020204" pitchFamily="34" charset="-122"/>
                <a:ea typeface="微软雅黑" panose="020B0503020204020204" pitchFamily="34" charset="-122"/>
              </a:rPr>
              <a:t>RediSearch</a:t>
            </a:r>
            <a:r>
              <a:rPr lang="en-US" altLang="zh-CN" sz="2900" b="1" dirty="0">
                <a:latin typeface="微软雅黑" panose="020B0503020204020204" pitchFamily="34" charset="-122"/>
                <a:ea typeface="微软雅黑" panose="020B0503020204020204" pitchFamily="34" charset="-122"/>
              </a:rPr>
              <a:t> Module</a:t>
            </a:r>
          </a:p>
          <a:p>
            <a:r>
              <a:rPr lang="zh-CN" altLang="en-US" sz="3400" b="1" dirty="0">
                <a:latin typeface="微软雅黑" panose="020B0503020204020204" pitchFamily="34" charset="-122"/>
                <a:ea typeface="微软雅黑" panose="020B0503020204020204" pitchFamily="34" charset="-122"/>
              </a:rPr>
              <a:t>其他选型</a:t>
            </a:r>
            <a:endParaRPr lang="en-US" altLang="zh-CN" sz="3400" b="1" dirty="0">
              <a:latin typeface="微软雅黑" panose="020B0503020204020204" pitchFamily="34" charset="-122"/>
              <a:ea typeface="微软雅黑" panose="020B0503020204020204" pitchFamily="34" charset="-122"/>
            </a:endParaRPr>
          </a:p>
          <a:p>
            <a:pPr lvl="1"/>
            <a:r>
              <a:rPr lang="en-US" altLang="zh-CN" sz="2900" b="1" dirty="0">
                <a:latin typeface="微软雅黑" panose="020B0503020204020204" pitchFamily="34" charset="-122"/>
                <a:ea typeface="微软雅黑" panose="020B0503020204020204" pitchFamily="34" charset="-122"/>
              </a:rPr>
              <a:t>Azure PostgreSQL SaaS </a:t>
            </a:r>
            <a:r>
              <a:rPr lang="zh-CN" altLang="en-US" sz="2900" b="1" dirty="0">
                <a:latin typeface="微软雅黑" panose="020B0503020204020204" pitchFamily="34" charset="-122"/>
                <a:ea typeface="微软雅黑" panose="020B0503020204020204" pitchFamily="34" charset="-122"/>
              </a:rPr>
              <a:t>目前不支持 </a:t>
            </a:r>
            <a:r>
              <a:rPr lang="en-US" altLang="zh-CN" sz="2900" b="1" dirty="0" err="1">
                <a:latin typeface="微软雅黑" panose="020B0503020204020204" pitchFamily="34" charset="-122"/>
                <a:ea typeface="微软雅黑" panose="020B0503020204020204" pitchFamily="34" charset="-122"/>
              </a:rPr>
              <a:t>PgVector</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扩展</a:t>
            </a:r>
            <a:endParaRPr lang="en-US" altLang="zh-CN" sz="29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pPr lvl="1"/>
            <a:r>
              <a:rPr lang="en-US" sz="2900" b="1" dirty="0">
                <a:latin typeface="微软雅黑" panose="020B0503020204020204" pitchFamily="34" charset="-122"/>
                <a:ea typeface="微软雅黑" panose="020B0503020204020204" pitchFamily="34" charset="-122"/>
              </a:rPr>
              <a:t>Azure </a:t>
            </a:r>
            <a:r>
              <a:rPr lang="en-US" altLang="zh-CN" sz="2900" b="1" dirty="0">
                <a:latin typeface="微软雅黑" panose="020B0503020204020204" pitchFamily="34" charset="-122"/>
                <a:ea typeface="微软雅黑" panose="020B0503020204020204" pitchFamily="34" charset="-122"/>
              </a:rPr>
              <a:t>S</a:t>
            </a:r>
            <a:r>
              <a:rPr lang="en-US" sz="2900" b="1" dirty="0">
                <a:latin typeface="微软雅黑" panose="020B0503020204020204" pitchFamily="34" charset="-122"/>
                <a:ea typeface="微软雅黑" panose="020B0503020204020204" pitchFamily="34" charset="-122"/>
              </a:rPr>
              <a:t>aaS: Redis Enterprise + </a:t>
            </a:r>
            <a:r>
              <a:rPr lang="en-US" sz="2900" b="1" dirty="0" err="1">
                <a:latin typeface="微软雅黑" panose="020B0503020204020204" pitchFamily="34" charset="-122"/>
                <a:ea typeface="微软雅黑" panose="020B0503020204020204" pitchFamily="34" charset="-122"/>
              </a:rPr>
              <a:t>Redi</a:t>
            </a:r>
            <a:r>
              <a:rPr lang="en-US" altLang="zh-CN" sz="2900" b="1" dirty="0" err="1">
                <a:latin typeface="微软雅黑" panose="020B0503020204020204" pitchFamily="34" charset="-122"/>
                <a:ea typeface="微软雅黑" panose="020B0503020204020204" pitchFamily="34" charset="-122"/>
              </a:rPr>
              <a:t>Search</a:t>
            </a:r>
            <a:r>
              <a:rPr lang="en-US" altLang="zh-CN" sz="2900" b="1" dirty="0">
                <a:latin typeface="微软雅黑" panose="020B0503020204020204" pitchFamily="34" charset="-122"/>
                <a:ea typeface="微软雅黑" panose="020B0503020204020204" pitchFamily="34" charset="-122"/>
              </a:rPr>
              <a:t> </a:t>
            </a:r>
            <a:r>
              <a:rPr lang="zh-CN" altLang="en-US" sz="2900" b="1" dirty="0">
                <a:latin typeface="微软雅黑" panose="020B0503020204020204" pitchFamily="34" charset="-122"/>
                <a:ea typeface="微软雅黑" panose="020B0503020204020204" pitchFamily="34" charset="-122"/>
              </a:rPr>
              <a:t>模块</a:t>
            </a:r>
            <a:r>
              <a:rPr lang="en-US" altLang="zh-CN" sz="2900" b="1" dirty="0">
                <a:latin typeface="微软雅黑" panose="020B0503020204020204" pitchFamily="34" charset="-122"/>
                <a:ea typeface="微软雅黑" panose="020B0503020204020204" pitchFamily="34" charset="-122"/>
              </a:rPr>
              <a:t>@ </a:t>
            </a:r>
            <a:r>
              <a:rPr lang="en-US" altLang="zh-CN" sz="2900" b="1" dirty="0">
                <a:highlight>
                  <a:srgbClr val="FFFF00"/>
                </a:highlight>
                <a:latin typeface="微软雅黑" panose="020B0503020204020204" pitchFamily="34" charset="-122"/>
                <a:ea typeface="微软雅黑" panose="020B0503020204020204" pitchFamily="34" charset="-122"/>
              </a:rPr>
              <a:t>East US</a:t>
            </a:r>
          </a:p>
          <a:p>
            <a:pPr lvl="2"/>
            <a:r>
              <a:rPr lang="zh-CN" altLang="en-US" sz="2300" b="1" dirty="0">
                <a:highlight>
                  <a:srgbClr val="FFFF00"/>
                </a:highlight>
                <a:latin typeface="微软雅黑" panose="020B0503020204020204" pitchFamily="34" charset="-122"/>
                <a:ea typeface="微软雅黑" panose="020B0503020204020204" pitchFamily="34" charset="-122"/>
              </a:rPr>
              <a:t>持久化：</a:t>
            </a:r>
            <a:r>
              <a:rPr lang="en-US" altLang="zh-CN" sz="2300" b="1" dirty="0">
                <a:highlight>
                  <a:srgbClr val="FFFF00"/>
                </a:highlight>
                <a:latin typeface="微软雅黑" panose="020B0503020204020204" pitchFamily="34" charset="-122"/>
                <a:ea typeface="微软雅黑" panose="020B0503020204020204" pitchFamily="34" charset="-122"/>
              </a:rPr>
              <a:t>backup, </a:t>
            </a:r>
            <a:r>
              <a:rPr lang="zh-CN" altLang="en-US" sz="2300" b="1" dirty="0">
                <a:highlight>
                  <a:srgbClr val="FFFF00"/>
                </a:highlight>
                <a:latin typeface="微软雅黑" panose="020B0503020204020204" pitchFamily="34" charset="-122"/>
                <a:ea typeface="微软雅黑" panose="020B0503020204020204" pitchFamily="34" charset="-122"/>
              </a:rPr>
              <a:t>重启手工 </a:t>
            </a:r>
            <a:r>
              <a:rPr lang="en-US" altLang="zh-CN" sz="2300" b="1" dirty="0">
                <a:highlight>
                  <a:srgbClr val="FFFF00"/>
                </a:highlight>
                <a:latin typeface="微软雅黑" panose="020B0503020204020204" pitchFamily="34" charset="-122"/>
                <a:ea typeface="微软雅黑" panose="020B0503020204020204" pitchFamily="34" charset="-122"/>
              </a:rPr>
              <a:t>restore???</a:t>
            </a: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到 </a:t>
            </a:r>
            <a:r>
              <a:rPr lang="en-US" altLang="zh-CN" sz="2300" b="1" dirty="0">
                <a:latin typeface="微软雅黑" panose="020B0503020204020204" pitchFamily="34" charset="-122"/>
                <a:ea typeface="微软雅黑" panose="020B0503020204020204" pitchFamily="34" charset="-122"/>
              </a:rPr>
              <a:t>EU 225k</a:t>
            </a:r>
            <a:r>
              <a:rPr lang="zh-CN" altLang="en-US" sz="2300" b="1" dirty="0">
                <a:latin typeface="微软雅黑" panose="020B0503020204020204" pitchFamily="34" charset="-122"/>
                <a:ea typeface="微软雅黑" panose="020B0503020204020204" pitchFamily="34" charset="-122"/>
              </a:rPr>
              <a:t> 数据铺底时间很长 </a:t>
            </a:r>
            <a:r>
              <a:rPr lang="en-US" altLang="zh-CN" sz="2300" b="1" dirty="0">
                <a:latin typeface="微软雅黑" panose="020B0503020204020204" pitchFamily="34" charset="-122"/>
                <a:ea typeface="微软雅黑" panose="020B0503020204020204" pitchFamily="34" charset="-122"/>
              </a:rPr>
              <a:t>90</a:t>
            </a:r>
            <a:r>
              <a:rPr lang="zh-CN" altLang="en-US" sz="2300" b="1" dirty="0">
                <a:latin typeface="微软雅黑" panose="020B0503020204020204" pitchFamily="34" charset="-122"/>
                <a:ea typeface="微软雅黑" panose="020B0503020204020204" pitchFamily="34" charset="-122"/>
              </a:rPr>
              <a:t>分钟</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经测试功能就绪，支持 </a:t>
            </a:r>
            <a:r>
              <a:rPr lang="en-US" sz="2300" b="1" dirty="0" err="1">
                <a:latin typeface="微软雅黑" panose="020B0503020204020204" pitchFamily="34" charset="-122"/>
                <a:ea typeface="微软雅黑" panose="020B0503020204020204" pitchFamily="34" charset="-122"/>
              </a:rPr>
              <a:t>Redi</a:t>
            </a:r>
            <a:r>
              <a:rPr lang="en-US" altLang="zh-CN" sz="2300" b="1" dirty="0" err="1">
                <a:latin typeface="微软雅黑" panose="020B0503020204020204" pitchFamily="34" charset="-122"/>
                <a:ea typeface="微软雅黑" panose="020B0503020204020204" pitchFamily="34" charset="-122"/>
              </a:rPr>
              <a:t>Search</a:t>
            </a:r>
            <a:r>
              <a:rPr lang="en-US" altLang="zh-CN" sz="2300" b="1" dirty="0">
                <a:latin typeface="微软雅黑" panose="020B0503020204020204" pitchFamily="34" charset="-122"/>
                <a:ea typeface="微软雅黑" panose="020B0503020204020204" pitchFamily="34" charset="-122"/>
              </a:rPr>
              <a:t> </a:t>
            </a:r>
            <a:r>
              <a:rPr lang="zh-CN" altLang="en-US" sz="2300" b="1" dirty="0">
                <a:latin typeface="微软雅黑" panose="020B0503020204020204" pitchFamily="34" charset="-122"/>
                <a:ea typeface="微软雅黑" panose="020B0503020204020204" pitchFamily="34" charset="-122"/>
              </a:rPr>
              <a:t>向量检索</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dirty="0">
                <a:latin typeface="微软雅黑" panose="020B0503020204020204" pitchFamily="34" charset="-122"/>
                <a:ea typeface="微软雅黑" panose="020B0503020204020204" pitchFamily="34" charset="-122"/>
              </a:rPr>
              <a:t>从 </a:t>
            </a:r>
            <a:r>
              <a:rPr lang="en-US" altLang="zh-CN" sz="2300" b="1" dirty="0">
                <a:latin typeface="微软雅黑" panose="020B0503020204020204" pitchFamily="34" charset="-122"/>
                <a:ea typeface="微软雅黑" panose="020B0503020204020204" pitchFamily="34" charset="-122"/>
              </a:rPr>
              <a:t>EA </a:t>
            </a:r>
            <a:r>
              <a:rPr lang="zh-CN" altLang="en-US" sz="2300" b="1" dirty="0">
                <a:latin typeface="微软雅黑" panose="020B0503020204020204" pitchFamily="34" charset="-122"/>
                <a:ea typeface="微软雅黑" panose="020B0503020204020204" pitchFamily="34" charset="-122"/>
              </a:rPr>
              <a:t>调用 </a:t>
            </a:r>
            <a:r>
              <a:rPr lang="en-US" altLang="zh-CN" sz="2300" b="1" dirty="0">
                <a:latin typeface="微软雅黑" panose="020B0503020204020204" pitchFamily="34" charset="-122"/>
                <a:ea typeface="微软雅黑" panose="020B0503020204020204" pitchFamily="34" charset="-122"/>
              </a:rPr>
              <a:t>EU </a:t>
            </a:r>
            <a:r>
              <a:rPr lang="zh-CN" altLang="en-US" sz="2300" b="1" dirty="0">
                <a:latin typeface="微软雅黑" panose="020B0503020204020204" pitchFamily="34" charset="-122"/>
                <a:ea typeface="微软雅黑" panose="020B0503020204020204" pitchFamily="34" charset="-122"/>
              </a:rPr>
              <a:t>平均时长 </a:t>
            </a:r>
            <a:r>
              <a:rPr lang="en-US" altLang="zh-CN" sz="2300" b="1" dirty="0">
                <a:latin typeface="微软雅黑" panose="020B0503020204020204" pitchFamily="34" charset="-122"/>
                <a:ea typeface="微软雅黑" panose="020B0503020204020204" pitchFamily="34" charset="-122"/>
              </a:rPr>
              <a:t>1</a:t>
            </a:r>
            <a:r>
              <a:rPr lang="zh-CN" altLang="en-US" sz="2300" b="1" dirty="0">
                <a:latin typeface="微软雅黑" panose="020B0503020204020204" pitchFamily="34" charset="-122"/>
                <a:ea typeface="微软雅黑" panose="020B0503020204020204" pitchFamily="34" charset="-122"/>
              </a:rPr>
              <a:t>秒</a:t>
            </a:r>
            <a:r>
              <a:rPr lang="en-US" altLang="zh-CN" sz="2300" b="1" dirty="0">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笔</a:t>
            </a:r>
            <a:endParaRPr lang="en-US" altLang="zh-CN" sz="2300" b="1" dirty="0">
              <a:latin typeface="微软雅黑" panose="020B0503020204020204" pitchFamily="34" charset="-122"/>
              <a:ea typeface="微软雅黑" panose="020B0503020204020204" pitchFamily="34" charset="-122"/>
            </a:endParaRPr>
          </a:p>
          <a:p>
            <a:pPr lvl="2"/>
            <a:r>
              <a:rPr lang="zh-CN" altLang="en-US" sz="23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3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rPr>
              <a:t>向量相似度 </a:t>
            </a:r>
            <a:r>
              <a:rPr lang="en-US" altLang="zh-CN" sz="2000" dirty="0">
                <a:solidFill>
                  <a:srgbClr val="0070C0"/>
                </a:solidFill>
                <a:latin typeface="微软雅黑" panose="020B0503020204020204" pitchFamily="34" charset="-122"/>
                <a:ea typeface="微软雅黑" panose="020B0503020204020204" pitchFamily="34" charset="-122"/>
              </a:rPr>
              <a:t>|</a:t>
            </a:r>
            <a:r>
              <a:rPr lang="zh-CN" altLang="en-US" sz="2000" dirty="0">
                <a:solidFill>
                  <a:srgbClr val="0070C0"/>
                </a:solidFill>
                <a:latin typeface="微软雅黑" panose="020B0503020204020204" pitchFamily="34" charset="-122"/>
                <a:ea typeface="微软雅黑" panose="020B0503020204020204" pitchFamily="34" charset="-122"/>
              </a:rPr>
              <a:t>雷迪斯</a:t>
            </a:r>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Chroma + Docker + 305k</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rPr>
              <a:t>压力测试</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无并发压力的</a:t>
            </a:r>
            <a:r>
              <a:rPr lang="zh-CN" altLang="en-US" dirty="0">
                <a:solidFill>
                  <a:srgbClr val="FF0000"/>
                </a:solidFill>
                <a:latin typeface="微软雅黑" panose="020B0503020204020204" pitchFamily="34" charset="-122"/>
                <a:ea typeface="微软雅黑" panose="020B0503020204020204" pitchFamily="34" charset="-122"/>
              </a:rPr>
              <a:t>性能基准测试</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1"/>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04553"/>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PgSQL</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a:t>
            </a:r>
            <a:r>
              <a:rPr lang="en-US" altLang="zh-CN" sz="1200" b="1" dirty="0">
                <a:highlight>
                  <a:srgbClr val="FFFF00"/>
                </a:highlight>
                <a:latin typeface="微软雅黑" panose="020B0503020204020204" pitchFamily="34" charset="-122"/>
                <a:ea typeface="微软雅黑" panose="020B0503020204020204" pitchFamily="34" charset="-122"/>
              </a:rPr>
              <a:t>11w</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en-US" altLang="zh-CN" sz="1200" b="1" dirty="0" err="1">
                <a:latin typeface="微软雅黑" panose="020B0503020204020204" pitchFamily="34" charset="-122"/>
                <a:ea typeface="微软雅黑" panose="020B0503020204020204" pitchFamily="34" charset="-122"/>
              </a:rPr>
              <a:t>Openai</a:t>
            </a:r>
            <a:r>
              <a:rPr lang="en-US" altLang="zh-CN" sz="1200" b="1" dirty="0">
                <a:latin typeface="微软雅黑" panose="020B0503020204020204" pitchFamily="34" charset="-122"/>
                <a:ea typeface="微软雅黑" panose="020B0503020204020204" pitchFamily="34" charset="-122"/>
              </a:rPr>
              <a:t>-cookbook Wikipedia </a:t>
            </a:r>
            <a:r>
              <a:rPr lang="en-US" altLang="zh-CN" sz="1200" b="1" dirty="0">
                <a:highlight>
                  <a:srgbClr val="FFFF00"/>
                </a:highlight>
                <a:latin typeface="微软雅黑" panose="020B0503020204020204" pitchFamily="34" charset="-122"/>
                <a:ea typeface="微软雅黑" panose="020B0503020204020204" pitchFamily="34" charset="-122"/>
              </a:rPr>
              <a:t>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文档向量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RediSearch</a:t>
            </a:r>
            <a:r>
              <a:rPr lang="en-US" altLang="zh-CN" sz="1200" b="1" dirty="0">
                <a:latin typeface="微软雅黑" panose="020B0503020204020204" pitchFamily="34" charset="-122"/>
                <a:ea typeface="微软雅黑" panose="020B0503020204020204" pitchFamily="34" charset="-122"/>
              </a:rPr>
              <a:t>: </a:t>
            </a:r>
            <a:r>
              <a:rPr lang="en-US" altLang="zh-CN" sz="1200" b="1" dirty="0" err="1">
                <a:latin typeface="微软雅黑" panose="020B0503020204020204" pitchFamily="34" charset="-122"/>
                <a:ea typeface="微软雅黑" panose="020B0503020204020204" pitchFamily="34" charset="-122"/>
              </a:rPr>
              <a:t>Openai</a:t>
            </a:r>
            <a:r>
              <a:rPr lang="en-US" altLang="zh-CN" sz="1200" b="1" dirty="0">
                <a:latin typeface="微软雅黑" panose="020B0503020204020204" pitchFamily="34" charset="-122"/>
                <a:ea typeface="微软雅黑" panose="020B0503020204020204" pitchFamily="34" charset="-122"/>
              </a:rPr>
              <a:t>-cookbook Wikipedia </a:t>
            </a:r>
            <a:r>
              <a:rPr lang="en-US" altLang="zh-CN" sz="1200" b="1" dirty="0">
                <a:highlight>
                  <a:srgbClr val="FFFF00"/>
                </a:highlight>
                <a:latin typeface="微软雅黑" panose="020B0503020204020204" pitchFamily="34" charset="-122"/>
                <a:ea typeface="微软雅黑" panose="020B0503020204020204" pitchFamily="34" charset="-122"/>
              </a:rPr>
              <a:t>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文档向量</a:t>
            </a:r>
            <a:r>
              <a:rPr lang="en-US" altLang="zh-CN" sz="1200" b="1" dirty="0">
                <a:latin typeface="微软雅黑" panose="020B0503020204020204" pitchFamily="34" charset="-122"/>
                <a:ea typeface="微软雅黑" panose="020B0503020204020204" pitchFamily="34" charset="-122"/>
              </a:rPr>
              <a:t>/</a:t>
            </a:r>
            <a:r>
              <a:rPr lang="en-US" altLang="zh-CN" sz="1200" b="1" dirty="0" err="1">
                <a:latin typeface="微软雅黑" panose="020B0503020204020204" pitchFamily="34" charset="-122"/>
                <a:ea typeface="微软雅黑" panose="020B0503020204020204" pitchFamily="34" charset="-122"/>
              </a:rPr>
              <a:t>RediSearch</a:t>
            </a:r>
            <a:r>
              <a:rPr lang="en-US" altLang="zh-CN" sz="1200" b="1" dirty="0">
                <a:latin typeface="微软雅黑" panose="020B0503020204020204" pitchFamily="34" charset="-122"/>
                <a:ea typeface="微软雅黑" panose="020B0503020204020204" pitchFamily="34" charset="-122"/>
              </a:rPr>
              <a:t> </a:t>
            </a:r>
            <a:r>
              <a:rPr lang="en-US" altLang="zh-CN" sz="1200" b="1" dirty="0">
                <a:highlight>
                  <a:srgbClr val="FFFF00"/>
                </a:highlight>
                <a:latin typeface="微软雅黑" panose="020B0503020204020204" pitchFamily="34" charset="-122"/>
                <a:ea typeface="微软雅黑" panose="020B0503020204020204" pitchFamily="34" charset="-122"/>
              </a:rPr>
              <a:t>225k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Qdrant</a:t>
            </a:r>
            <a:r>
              <a:rPr lang="en-US" altLang="zh-CN" sz="1200" b="1" dirty="0">
                <a:latin typeface="微软雅黑" panose="020B0503020204020204" pitchFamily="34" charset="-122"/>
                <a:ea typeface="微软雅黑" panose="020B0503020204020204" pitchFamily="34" charset="-122"/>
              </a:rPr>
              <a:t>: </a:t>
            </a:r>
            <a:r>
              <a:rPr lang="en-US" altLang="zh-CN" sz="1200" b="1" dirty="0" err="1">
                <a:latin typeface="微软雅黑" panose="020B0503020204020204" pitchFamily="34" charset="-122"/>
                <a:ea typeface="微软雅黑" panose="020B0503020204020204" pitchFamily="34" charset="-122"/>
              </a:rPr>
              <a:t>Openai</a:t>
            </a:r>
            <a:r>
              <a:rPr lang="en-US" altLang="zh-CN" sz="1200" b="1" dirty="0">
                <a:latin typeface="微软雅黑" panose="020B0503020204020204" pitchFamily="34" charset="-122"/>
                <a:ea typeface="微软雅黑" panose="020B0503020204020204" pitchFamily="34" charset="-122"/>
              </a:rPr>
              <a:t>-cookbook Wikipedia </a:t>
            </a:r>
            <a:r>
              <a:rPr lang="en-US" altLang="zh-CN" sz="1200" b="1" dirty="0">
                <a:highlight>
                  <a:srgbClr val="FFFF00"/>
                </a:highlight>
                <a:latin typeface="微软雅黑" panose="020B0503020204020204" pitchFamily="34" charset="-122"/>
                <a:ea typeface="微软雅黑" panose="020B0503020204020204" pitchFamily="34" charset="-122"/>
              </a:rPr>
              <a:t>25k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文档向量</a:t>
            </a:r>
            <a:r>
              <a:rPr lang="en-US" altLang="zh-CN" sz="1200" b="1" dirty="0">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50w</a:t>
            </a:r>
            <a:r>
              <a:rPr lang="en-US" altLang="zh-CN" sz="1200" b="1" dirty="0">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100w</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a:latin typeface="微软雅黑" panose="020B0503020204020204" pitchFamily="34" charset="-122"/>
                <a:ea typeface="微软雅黑" panose="020B0503020204020204" pitchFamily="34" charset="-122"/>
              </a:rPr>
              <a:t>Milvus: </a:t>
            </a:r>
            <a:r>
              <a:rPr lang="en-US" altLang="zh-CN" sz="1200" b="1" dirty="0">
                <a:highlight>
                  <a:srgbClr val="FFFF00"/>
                </a:highlight>
                <a:latin typeface="微软雅黑" panose="020B0503020204020204" pitchFamily="34" charset="-122"/>
                <a:ea typeface="微软雅黑" panose="020B0503020204020204" pitchFamily="34" charset="-122"/>
              </a:rPr>
              <a:t>50w/100w/150w/200w</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pPr lvl="1"/>
            <a:r>
              <a:rPr lang="en-US" altLang="zh-CN" sz="1200" b="1" dirty="0">
                <a:latin typeface="微软雅黑" panose="020B0503020204020204" pitchFamily="34" charset="-122"/>
                <a:ea typeface="微软雅黑" panose="020B0503020204020204" pitchFamily="34" charset="-122"/>
              </a:rPr>
              <a:t>Chroma: </a:t>
            </a:r>
            <a:r>
              <a:rPr lang="en-US" altLang="zh-CN" sz="1200" b="1" dirty="0">
                <a:highlight>
                  <a:srgbClr val="FFFF00"/>
                </a:highlight>
                <a:latin typeface="微软雅黑" panose="020B0503020204020204" pitchFamily="34" charset="-122"/>
                <a:ea typeface="微软雅黑" panose="020B0503020204020204" pitchFamily="34" charset="-122"/>
              </a:rPr>
              <a:t>305k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随机向量</a:t>
            </a:r>
            <a:endParaRPr lang="en-US" altLang="zh-CN" sz="12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err="1">
                <a:latin typeface="微软雅黑" panose="020B0503020204020204" pitchFamily="34" charset="-122"/>
                <a:ea typeface="微软雅黑" panose="020B0503020204020204" pitchFamily="34" charset="-122"/>
              </a:rPr>
              <a:t>PgSQL</a:t>
            </a:r>
            <a:endParaRPr lang="en-US" altLang="zh-CN" sz="11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1100" b="1" dirty="0">
                <a:highlight>
                  <a:srgbClr val="FFFF00"/>
                </a:highlight>
                <a:latin typeface="微软雅黑" panose="020B0503020204020204" pitchFamily="34" charset="-122"/>
                <a:ea typeface="微软雅黑" panose="020B0503020204020204" pitchFamily="34" charset="-122"/>
              </a:rPr>
              <a:t> cosine </a:t>
            </a:r>
            <a:r>
              <a:rPr lang="zh-CN" altLang="en-US" sz="1100" b="1" dirty="0">
                <a:latin typeface="微软雅黑" panose="020B0503020204020204" pitchFamily="34" charset="-122"/>
                <a:ea typeface="微软雅黑" panose="020B0503020204020204" pitchFamily="34" charset="-122"/>
              </a:rPr>
              <a:t>相关优化索引，按与随机查询向量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100" b="1" dirty="0">
                <a:latin typeface="微软雅黑" panose="020B0503020204020204" pitchFamily="34" charset="-122"/>
                <a:ea typeface="微软雅黑" panose="020B0503020204020204" pitchFamily="34" charset="-122"/>
              </a:rPr>
              <a:t>Redis</a:t>
            </a: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1100" b="1" dirty="0">
                <a:latin typeface="微软雅黑" panose="020B0503020204020204" pitchFamily="34" charset="-122"/>
                <a:ea typeface="微软雅黑" panose="020B0503020204020204" pitchFamily="34" charset="-122"/>
              </a:rPr>
              <a:t>索引，按与随机查询向量 </a:t>
            </a:r>
            <a:r>
              <a:rPr lang="en-US" altLang="zh-CN" sz="1100" b="1" dirty="0">
                <a:highlight>
                  <a:srgbClr val="FFFF00"/>
                </a:highlight>
                <a:latin typeface="微软雅黑" panose="020B0503020204020204" pitchFamily="34" charset="-122"/>
                <a:ea typeface="微软雅黑" panose="020B0503020204020204" pitchFamily="34" charset="-122"/>
              </a:rPr>
              <a:t>KNN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索引，按与随机查询向</a:t>
            </a:r>
            <a:r>
              <a:rPr lang="zh-CN" altLang="en-US" sz="1100" b="1" dirty="0">
                <a:highlight>
                  <a:srgbClr val="FFFF00"/>
                </a:highlight>
                <a:latin typeface="微软雅黑" panose="020B0503020204020204" pitchFamily="34" charset="-122"/>
                <a:ea typeface="微软雅黑" panose="020B0503020204020204" pitchFamily="34" charset="-122"/>
              </a:rPr>
              <a:t>量 </a:t>
            </a:r>
            <a:r>
              <a:rPr lang="en-US" altLang="zh-CN" sz="1100" b="1" dirty="0">
                <a:highlight>
                  <a:srgbClr val="FFFF00"/>
                </a:highlight>
                <a:latin typeface="微软雅黑" panose="020B0503020204020204" pitchFamily="34" charset="-122"/>
                <a:ea typeface="微软雅黑" panose="020B0503020204020204" pitchFamily="34" charset="-122"/>
              </a:rPr>
              <a:t>KNN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200" b="1" dirty="0" err="1">
                <a:latin typeface="微软雅黑" panose="020B0503020204020204" pitchFamily="34" charset="-122"/>
                <a:ea typeface="微软雅黑" panose="020B0503020204020204" pitchFamily="34" charset="-122"/>
              </a:rPr>
              <a:t>Qdrant</a:t>
            </a:r>
            <a:endParaRPr lang="en-US" altLang="zh-CN" sz="12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远程调用，按与随机查询向量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a:t>
            </a:r>
            <a:r>
              <a:rPr lang="zh-CN" altLang="en-US" sz="1100" b="1" dirty="0">
                <a:latin typeface="微软雅黑" panose="020B0503020204020204" pitchFamily="34" charset="-122"/>
                <a:ea typeface="微软雅黑" panose="020B0503020204020204" pitchFamily="34" charset="-122"/>
              </a:rPr>
              <a:t> 返回数据表中 </a:t>
            </a:r>
            <a:r>
              <a:rPr lang="en-US" altLang="zh-CN" sz="1100" b="1" dirty="0">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1100" b="1" dirty="0">
                <a:latin typeface="微软雅黑" panose="020B0503020204020204" pitchFamily="34" charset="-122"/>
                <a:ea typeface="微软雅黑" panose="020B0503020204020204" pitchFamily="34" charset="-122"/>
              </a:rPr>
              <a:t>远程调用，按与随机查询向量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200" b="1" dirty="0">
                <a:latin typeface="微软雅黑" panose="020B0503020204020204" pitchFamily="34" charset="-122"/>
                <a:ea typeface="微软雅黑" panose="020B0503020204020204" pitchFamily="34" charset="-122"/>
              </a:rPr>
              <a:t>Milvus</a:t>
            </a: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远程调用，按与随机查询向量 </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1100" b="1" dirty="0">
                <a:highlight>
                  <a:srgbClr val="FFFF00"/>
                </a:highlight>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pPr lvl="1"/>
            <a:r>
              <a:rPr lang="en-US" altLang="zh-CN" sz="1300" b="1" dirty="0">
                <a:latin typeface="微软雅黑" panose="020B0503020204020204" pitchFamily="34" charset="-122"/>
                <a:ea typeface="微软雅黑" panose="020B0503020204020204" pitchFamily="34" charset="-122"/>
              </a:rPr>
              <a:t>Chroma</a:t>
            </a:r>
          </a:p>
          <a:p>
            <a:pPr lvl="2"/>
            <a:r>
              <a:rPr lang="zh-CN" altLang="en-US" sz="1100" b="1" dirty="0">
                <a:latin typeface="微软雅黑" panose="020B0503020204020204" pitchFamily="34" charset="-122"/>
                <a:ea typeface="微软雅黑" panose="020B0503020204020204" pitchFamily="34" charset="-122"/>
              </a:rPr>
              <a:t>使用 </a:t>
            </a:r>
            <a:r>
              <a:rPr lang="en-US" altLang="zh-CN" sz="1100" b="1" dirty="0">
                <a:highlight>
                  <a:srgbClr val="FFFF00"/>
                </a:highlight>
                <a:latin typeface="微软雅黑" panose="020B0503020204020204" pitchFamily="34" charset="-122"/>
                <a:ea typeface="微软雅黑" panose="020B0503020204020204" pitchFamily="34" charset="-122"/>
              </a:rPr>
              <a:t>HNSW</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索引，</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Http</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远程调用，按与随机查询向量 </a:t>
            </a:r>
            <a:r>
              <a:rPr lang="zh-CN" altLang="en-US" sz="1100" b="1" dirty="0">
                <a:highlight>
                  <a:srgbClr val="FFFF00"/>
                </a:highlight>
                <a:latin typeface="微软雅黑" panose="020B0503020204020204" pitchFamily="34" charset="-122"/>
                <a:ea typeface="微软雅黑" panose="020B0503020204020204" pitchFamily="34" charset="-122"/>
              </a:rPr>
              <a:t>余弦距离 正序 </a:t>
            </a:r>
            <a:r>
              <a:rPr lang="zh-CN" altLang="en-US" sz="1100" b="1" dirty="0">
                <a:latin typeface="微软雅黑" panose="020B0503020204020204" pitchFamily="34" charset="-122"/>
                <a:ea typeface="微软雅黑" panose="020B0503020204020204" pitchFamily="34" charset="-122"/>
              </a:rPr>
              <a:t>返回数据表中 </a:t>
            </a:r>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条结果</a:t>
            </a:r>
            <a:endParaRPr lang="en-US" altLang="zh-CN" sz="1100" b="1" dirty="0">
              <a:latin typeface="微软雅黑" panose="020B0503020204020204" pitchFamily="34" charset="-122"/>
              <a:ea typeface="微软雅黑" panose="020B0503020204020204" pitchFamily="34" charset="-122"/>
            </a:endParaRPr>
          </a:p>
          <a:p>
            <a:r>
              <a:rPr lang="en-US" altLang="zh-CN" sz="1400" b="1" dirty="0" err="1">
                <a:latin typeface="微软雅黑" panose="020B0503020204020204" pitchFamily="34" charset="-122"/>
                <a:ea typeface="微软雅黑" panose="020B0503020204020204" pitchFamily="34" charset="-122"/>
              </a:rPr>
              <a:t>WebApi</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并发</a:t>
            </a:r>
            <a:r>
              <a:rPr lang="zh-CN" altLang="en-US" sz="1400" b="1" dirty="0">
                <a:highlight>
                  <a:srgbClr val="FFFF00"/>
                </a:highlight>
                <a:latin typeface="微软雅黑" panose="020B0503020204020204" pitchFamily="34" charset="-122"/>
                <a:ea typeface="微软雅黑" panose="020B0503020204020204" pitchFamily="34" charset="-122"/>
              </a:rPr>
              <a:t>压力测试、</a:t>
            </a:r>
            <a:r>
              <a:rPr lang="zh-CN" altLang="en-US" sz="1400" b="1" dirty="0">
                <a:latin typeface="微软雅黑" panose="020B0503020204020204" pitchFamily="34" charset="-122"/>
                <a:ea typeface="微软雅黑" panose="020B0503020204020204" pitchFamily="34" charset="-122"/>
              </a:rPr>
              <a:t>无并发压力性能基准测试</a:t>
            </a:r>
            <a:endParaRPr lang="en-US" altLang="zh-CN" sz="1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zh-CN" altLang="en-US" b="1" dirty="0">
                <a:latin typeface="微软雅黑" panose="020B0503020204020204" pitchFamily="34" charset="-122"/>
                <a:ea typeface="微软雅黑" panose="020B0503020204020204" pitchFamily="34" charset="-122"/>
              </a:rPr>
              <a:t>探讨 </a:t>
            </a:r>
            <a:r>
              <a:rPr lang="en-US" b="1" dirty="0">
                <a:latin typeface="微软雅黑" panose="020B0503020204020204" pitchFamily="34" charset="-122"/>
                <a:ea typeface="微软雅黑" panose="020B0503020204020204" pitchFamily="34" charset="-122"/>
              </a:rPr>
              <a:t>100 </a:t>
            </a:r>
            <a:r>
              <a:rPr lang="zh-CN" altLang="en-US" b="1" dirty="0">
                <a:latin typeface="微软雅黑" panose="020B0503020204020204" pitchFamily="34" charset="-122"/>
                <a:ea typeface="微软雅黑" panose="020B0503020204020204" pitchFamily="34" charset="-122"/>
              </a:rPr>
              <a:t>万 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10191022"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假设每篇文档 </a:t>
            </a:r>
            <a:r>
              <a:rPr lang="en-US" altLang="zh-CN" sz="1600" b="1" dirty="0">
                <a:latin typeface="微软雅黑" panose="020B0503020204020204" pitchFamily="34" charset="-122"/>
                <a:ea typeface="微软雅黑" panose="020B0503020204020204" pitchFamily="34" charset="-122"/>
              </a:rPr>
              <a:t>3000 </a:t>
            </a:r>
            <a:r>
              <a:rPr lang="zh-CN" altLang="en-US" sz="1600" b="1" dirty="0">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300</a:t>
            </a:r>
            <a:r>
              <a:rPr lang="zh-CN" altLang="en-US" sz="1600" b="1" dirty="0">
                <a:highlight>
                  <a:srgbClr val="FFFF00"/>
                </a:highlight>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a:t>
            </a:r>
            <a:r>
              <a:rPr lang="zh-CN" altLang="en-US" sz="1600" b="1" dirty="0">
                <a:highlight>
                  <a:srgbClr val="FFFF00"/>
                </a:highlight>
                <a:latin typeface="微软雅黑" panose="020B0503020204020204" pitchFamily="34" charset="-122"/>
                <a:ea typeface="微软雅黑" panose="020B0503020204020204" pitchFamily="34" charset="-122"/>
              </a:rPr>
              <a:t>块</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英文</a:t>
            </a:r>
            <a:r>
              <a:rPr lang="en-US" altLang="zh-CN" sz="1600" b="1" dirty="0">
                <a:latin typeface="微软雅黑" panose="020B0503020204020204" pitchFamily="34" charset="-122"/>
                <a:ea typeface="微软雅黑" panose="020B0503020204020204" pitchFamily="34" charset="-122"/>
              </a:rPr>
              <a:t>100 Tokens </a:t>
            </a:r>
            <a:r>
              <a:rPr lang="en-US" sz="1600" b="1" i="0" dirty="0">
                <a:solidFill>
                  <a:srgbClr val="111111"/>
                </a:solidFill>
                <a:effectLst/>
                <a:latin typeface="Roboto" panose="020F0502020204030204" pitchFamily="2" charset="0"/>
              </a:rPr>
              <a:t>≈ 75 Words</a:t>
            </a:r>
            <a:r>
              <a:rPr lang="en-US" altLang="zh-CN" sz="1600" b="1" dirty="0">
                <a:latin typeface="微软雅黑" panose="020B0503020204020204" pitchFamily="34" charset="-122"/>
                <a:ea typeface="微软雅黑" panose="020B0503020204020204" pitchFamily="34" charset="-122"/>
              </a:rPr>
              <a:t>)</a:t>
            </a: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汉字（实测）</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600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文档，考虑：</a:t>
            </a:r>
            <a:r>
              <a:rPr lang="en-US" altLang="zh-CN" sz="1200" b="1" dirty="0">
                <a:highlight>
                  <a:srgbClr val="FFFF00"/>
                </a:highlight>
                <a:latin typeface="微软雅黑" panose="020B0503020204020204" pitchFamily="34" charset="-122"/>
                <a:ea typeface="微软雅黑" panose="020B0503020204020204" pitchFamily="34" charset="-122"/>
              </a:rPr>
              <a:t>Few-Shot</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highlight>
                  <a:srgbClr val="FFFF00"/>
                </a:highlight>
                <a:latin typeface="微软雅黑" panose="020B0503020204020204" pitchFamily="34" charset="-122"/>
                <a:ea typeface="微软雅黑" panose="020B0503020204020204" pitchFamily="34" charset="-122"/>
              </a:rPr>
              <a:t>Overlap</a:t>
            </a:r>
            <a:r>
              <a:rPr lang="zh-CN" altLang="en-US" sz="1200" b="1" dirty="0">
                <a:highlight>
                  <a:srgbClr val="FFFF00"/>
                </a:highlight>
                <a:latin typeface="微软雅黑" panose="020B0503020204020204" pitchFamily="34" charset="-122"/>
                <a:ea typeface="微软雅黑" panose="020B0503020204020204" pitchFamily="34" charset="-122"/>
              </a:rPr>
              <a:t>、</a:t>
            </a:r>
            <a:r>
              <a:rPr lang="en-US" altLang="zh-CN" sz="1200" b="1" dirty="0">
                <a:solidFill>
                  <a:srgbClr val="FF0000"/>
                </a:solidFill>
                <a:latin typeface="微软雅黑" panose="020B0503020204020204" pitchFamily="34" charset="-122"/>
                <a:ea typeface="微软雅黑" panose="020B0503020204020204" pitchFamily="34" charset="-122"/>
              </a:rPr>
              <a:t>Token healing</a:t>
            </a:r>
            <a:r>
              <a:rPr lang="zh-CN" altLang="en-US" sz="1200" b="1" dirty="0">
                <a:latin typeface="微软雅黑" panose="020B0503020204020204" pitchFamily="34" charset="-122"/>
                <a:ea typeface="微软雅黑" panose="020B0503020204020204" pitchFamily="34" charset="-122"/>
              </a:rPr>
              <a:t>、断句、段落、章节等产生的 </a:t>
            </a:r>
            <a:r>
              <a:rPr lang="en-US" altLang="zh-CN" sz="1200" b="1" dirty="0">
                <a:latin typeface="微软雅黑" panose="020B0503020204020204" pitchFamily="34" charset="-122"/>
                <a:ea typeface="微软雅黑" panose="020B0503020204020204" pitchFamily="34" charset="-122"/>
              </a:rPr>
              <a:t>Tokens </a:t>
            </a:r>
            <a:r>
              <a:rPr lang="zh-CN" altLang="en-US" sz="1200" b="1" dirty="0">
                <a:latin typeface="微软雅黑" panose="020B0503020204020204" pitchFamily="34" charset="-122"/>
                <a:ea typeface="微软雅黑" panose="020B0503020204020204" pitchFamily="34" charset="-122"/>
              </a:rPr>
              <a:t>浪费占用</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万向量相当于 </a:t>
            </a:r>
            <a:r>
              <a:rPr lang="en-US" altLang="zh-CN" sz="1200" b="1" dirty="0">
                <a:highlight>
                  <a:srgbClr val="FFFF00"/>
                </a:highlight>
                <a:latin typeface="微软雅黑" panose="020B0503020204020204" pitchFamily="34" charset="-122"/>
                <a:ea typeface="微软雅黑" panose="020B0503020204020204" pitchFamily="34" charset="-122"/>
              </a:rPr>
              <a:t>10W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4E759987-F284-64FB-6B06-02985519B211}"/>
              </a:ext>
            </a:extLst>
          </p:cNvPr>
          <p:cNvPicPr>
            <a:picLocks noChangeAspect="1"/>
          </p:cNvPicPr>
          <p:nvPr/>
        </p:nvPicPr>
        <p:blipFill>
          <a:blip r:embed="rId4"/>
          <a:stretch>
            <a:fillRect/>
          </a:stretch>
        </p:blipFill>
        <p:spPr>
          <a:xfrm>
            <a:off x="362222" y="3842789"/>
            <a:ext cx="10843533" cy="2810964"/>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a:xfrm>
            <a:off x="773129" y="177075"/>
            <a:ext cx="8596668" cy="737325"/>
          </a:xfrm>
        </p:spPr>
        <p:txBody>
          <a:bodyPr/>
          <a:lstStyle/>
          <a:p>
            <a:r>
              <a:rPr lang="zh-CN" altLang="en-US" b="1" dirty="0"/>
              <a:t>大纲</a:t>
            </a:r>
            <a:endParaRPr lang="en-US" b="1"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773129" y="1060363"/>
            <a:ext cx="8834176" cy="5164182"/>
          </a:xfrm>
        </p:spPr>
        <p:txBody>
          <a:bodyPr>
            <a:normAutofit fontScale="92500" lnSpcReduction="20000"/>
          </a:bodyPr>
          <a:lstStyle/>
          <a:p>
            <a:r>
              <a:rPr lang="zh-CN" altLang="en-US" sz="2400" dirty="0">
                <a:solidFill>
                  <a:schemeClr val="tx1"/>
                </a:solidFill>
                <a:latin typeface="微软雅黑" panose="020B0503020204020204" pitchFamily="34" charset="-122"/>
                <a:ea typeface="微软雅黑" panose="020B0503020204020204" pitchFamily="34" charset="-122"/>
              </a:rPr>
              <a:t>向量基础</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向量概念</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向量索引</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向量检索场景</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向量数据库性能初级评测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评测过程与结果分享</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向量数据库产品选型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本次评测结果分析</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选型其他参考依据</a:t>
            </a:r>
            <a:endParaRPr lang="en-US" altLang="zh-CN" sz="2200" dirty="0">
              <a:solidFill>
                <a:schemeClr val="tx1"/>
              </a:solidFill>
              <a:latin typeface="微软雅黑" panose="020B0503020204020204" pitchFamily="34" charset="-122"/>
              <a:ea typeface="微软雅黑" panose="020B0503020204020204" pitchFamily="34" charset="-122"/>
            </a:endParaRPr>
          </a:p>
          <a:p>
            <a:pPr lvl="2"/>
            <a:r>
              <a:rPr lang="en-US" altLang="zh-CN" sz="2000" dirty="0">
                <a:solidFill>
                  <a:schemeClr val="tx1"/>
                </a:solidFill>
                <a:latin typeface="微软雅黑" panose="020B0503020204020204" pitchFamily="34" charset="-122"/>
                <a:ea typeface="微软雅黑" panose="020B0503020204020204" pitchFamily="34" charset="-122"/>
              </a:rPr>
              <a:t>OpenAI cookbook</a:t>
            </a:r>
          </a:p>
          <a:p>
            <a:pPr lvl="2"/>
            <a:r>
              <a:rPr lang="en-US" altLang="zh-CN" sz="2000" dirty="0">
                <a:solidFill>
                  <a:schemeClr val="tx1"/>
                </a:solidFill>
                <a:latin typeface="微软雅黑" panose="020B0503020204020204" pitchFamily="34" charset="-122"/>
                <a:ea typeface="微软雅黑" panose="020B0503020204020204" pitchFamily="34" charset="-122"/>
              </a:rPr>
              <a:t>Semantic-Kernel</a:t>
            </a:r>
          </a:p>
          <a:p>
            <a:pPr lvl="2"/>
            <a:r>
              <a:rPr lang="en-US" altLang="zh-CN" sz="2000" dirty="0" err="1">
                <a:solidFill>
                  <a:schemeClr val="tx1"/>
                </a:solidFill>
                <a:latin typeface="微软雅黑" panose="020B0503020204020204" pitchFamily="34" charset="-122"/>
                <a:ea typeface="微软雅黑" panose="020B0503020204020204" pitchFamily="34" charset="-122"/>
              </a:rPr>
              <a:t>LangChain</a:t>
            </a:r>
            <a:endParaRPr lang="en-US" altLang="zh-CN" sz="20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实操提示</a:t>
            </a:r>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792481"/>
            <a:ext cx="10515600" cy="5982788"/>
          </a:xfrm>
        </p:spPr>
        <p:txBody>
          <a:bodyPr>
            <a:normAutofit/>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a:latin typeface="微软雅黑" panose="020B0503020204020204" pitchFamily="34" charset="-122"/>
                <a:ea typeface="微软雅黑" panose="020B0503020204020204" pitchFamily="34" charset="-122"/>
              </a:rPr>
              <a:t>关注标准差，其</a:t>
            </a:r>
            <a:r>
              <a:rPr lang="zh-CN" altLang="en-US" sz="1200" dirty="0">
                <a:latin typeface="微软雅黑" panose="020B0503020204020204" pitchFamily="34" charset="-122"/>
                <a:ea typeface="微软雅黑" panose="020B0503020204020204" pitchFamily="34" charset="-122"/>
              </a:rPr>
              <a:t>实也是一种距离，与均值的距离，体现分布</a:t>
            </a:r>
            <a:r>
              <a:rPr lang="zh-CN" altLang="en-US" sz="1200">
                <a:latin typeface="微软雅黑" panose="020B0503020204020204" pitchFamily="34" charset="-122"/>
                <a:ea typeface="微软雅黑" panose="020B0503020204020204" pitchFamily="34" charset="-122"/>
              </a:rPr>
              <a:t>情况</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latin typeface="微软雅黑" panose="020B0503020204020204" pitchFamily="34" charset="-122"/>
                <a:ea typeface="微软雅黑" panose="020B0503020204020204" pitchFamily="34" charset="-122"/>
              </a:rPr>
              <a:t>BenchmarkDotNet</a:t>
            </a:r>
            <a:r>
              <a:rPr lang="en-US"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无并发的单元性能测试</a:t>
            </a:r>
            <a:endParaRPr lang="en-US" sz="1600" dirty="0">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a:xfrm>
            <a:off x="677334" y="609600"/>
            <a:ext cx="8596668" cy="781688"/>
          </a:xfrm>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无并发综合基准性能评测</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lnSpcReduction="10000"/>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a:t>
            </a:r>
            <a:endParaRPr lang="en-US" altLang="zh-CN" sz="2800" dirty="0">
              <a:latin typeface="微软雅黑" panose="020B0503020204020204" pitchFamily="34" charset="-122"/>
              <a:ea typeface="微软雅黑" panose="020B0503020204020204" pitchFamily="34" charset="-122"/>
            </a:endParaRPr>
          </a:p>
          <a:p>
            <a:pPr lvl="2"/>
            <a:r>
              <a:rPr lang="zh-CN" altLang="en-US" sz="2600" dirty="0">
                <a:latin typeface="微软雅黑" panose="020B0503020204020204" pitchFamily="34" charset="-122"/>
                <a:ea typeface="微软雅黑" panose="020B0503020204020204" pitchFamily="34" charset="-122"/>
              </a:rPr>
              <a:t>数据规模、产品、主机性能多角度综合对比</a:t>
            </a:r>
            <a:endParaRPr lang="en-US" altLang="zh-CN" sz="26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 </a:t>
            </a:r>
            <a:r>
              <a:rPr lang="zh-CN" altLang="en-US" b="1" dirty="0">
                <a:latin typeface="微软雅黑" panose="020B0503020204020204" pitchFamily="34" charset="-122"/>
                <a:ea typeface="微软雅黑" panose="020B0503020204020204" pitchFamily="34" charset="-122"/>
              </a:rPr>
              <a:t>无并发综合基准性能评测结果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highlight>
                  <a:srgbClr val="FFFF00"/>
                </a:highlight>
                <a:latin typeface="微软雅黑" panose="020B0503020204020204" pitchFamily="34" charset="-122"/>
                <a:ea typeface="微软雅黑" panose="020B0503020204020204" pitchFamily="34" charset="-122"/>
              </a:rPr>
              <a:t>场景</a:t>
            </a:r>
            <a:r>
              <a:rPr lang="en-US" altLang="zh-CN" sz="3600" b="1" dirty="0">
                <a:highlight>
                  <a:srgbClr val="FFFF00"/>
                </a:highlight>
                <a:latin typeface="微软雅黑" panose="020B0503020204020204" pitchFamily="34" charset="-122"/>
                <a:ea typeface="微软雅黑" panose="020B0503020204020204" pitchFamily="34" charset="-122"/>
              </a:rPr>
              <a:t>2: </a:t>
            </a:r>
            <a:r>
              <a:rPr lang="zh-CN" altLang="en-US" b="1" dirty="0">
                <a:highlight>
                  <a:srgbClr val="FFFF00"/>
                </a:highlight>
                <a:latin typeface="微软雅黑" panose="020B0503020204020204" pitchFamily="34" charset="-122"/>
                <a:ea typeface="微软雅黑" panose="020B0503020204020204" pitchFamily="34" charset="-122"/>
              </a:rPr>
              <a:t>无并发综合基准性能评测</a:t>
            </a:r>
            <a:r>
              <a:rPr lang="zh-CN" altLang="en-US" sz="3600" b="1" dirty="0">
                <a:highlight>
                  <a:srgbClr val="FFFF00"/>
                </a:highlight>
                <a:latin typeface="微软雅黑" panose="020B0503020204020204" pitchFamily="34" charset="-122"/>
                <a:ea typeface="微软雅黑" panose="020B0503020204020204" pitchFamily="34" charset="-122"/>
              </a:rPr>
              <a:t>过程性能监控</a:t>
            </a:r>
            <a:endParaRPr lang="en-US" sz="3600" b="1" dirty="0">
              <a:highlight>
                <a:srgbClr val="FFFF00"/>
              </a:highlight>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383177" y="1770966"/>
            <a:ext cx="8596668" cy="3880773"/>
          </a:xfrm>
        </p:spPr>
        <p:txBody>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8A1659B3-AACB-CE6F-7C13-3B2A6FE54841}"/>
              </a:ext>
            </a:extLst>
          </p:cNvPr>
          <p:cNvPicPr>
            <a:picLocks noChangeAspect="1"/>
          </p:cNvPicPr>
          <p:nvPr/>
        </p:nvPicPr>
        <p:blipFill>
          <a:blip r:embed="rId2"/>
          <a:stretch>
            <a:fillRect/>
          </a:stretch>
        </p:blipFill>
        <p:spPr>
          <a:xfrm>
            <a:off x="3315788" y="789836"/>
            <a:ext cx="8493035" cy="3683726"/>
          </a:xfrm>
          <a:prstGeom prst="rect">
            <a:avLst/>
          </a:prstGeom>
        </p:spPr>
      </p:pic>
      <p:pic>
        <p:nvPicPr>
          <p:cNvPr id="8" name="Picture 7">
            <a:extLst>
              <a:ext uri="{FF2B5EF4-FFF2-40B4-BE49-F238E27FC236}">
                <a16:creationId xmlns:a16="http://schemas.microsoft.com/office/drawing/2014/main" id="{EE693015-AEED-EB0B-2198-1EEE096B8FF2}"/>
              </a:ext>
            </a:extLst>
          </p:cNvPr>
          <p:cNvPicPr>
            <a:picLocks noChangeAspect="1"/>
          </p:cNvPicPr>
          <p:nvPr/>
        </p:nvPicPr>
        <p:blipFill>
          <a:blip r:embed="rId3"/>
          <a:stretch>
            <a:fillRect/>
          </a:stretch>
        </p:blipFill>
        <p:spPr>
          <a:xfrm>
            <a:off x="2355057" y="4568571"/>
            <a:ext cx="9453765" cy="2166337"/>
          </a:xfrm>
          <a:prstGeom prst="rect">
            <a:avLst/>
          </a:prstGeom>
        </p:spPr>
      </p:pic>
    </p:spTree>
    <p:extLst>
      <p:ext uri="{BB962C8B-B14F-4D97-AF65-F5344CB8AC3E}">
        <p14:creationId xmlns:p14="http://schemas.microsoft.com/office/powerpoint/2010/main" val="3455895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Remote</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10356426" cy="4412859"/>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zh-CN" altLang="en-US" b="1" dirty="0">
                <a:latin typeface="微软雅黑" panose="020B0503020204020204" pitchFamily="34" charset="-122"/>
                <a:ea typeface="微软雅黑" panose="020B0503020204020204" pitchFamily="34" charset="-122"/>
              </a:rPr>
              <a:t>从本地桌面 </a:t>
            </a:r>
            <a:r>
              <a:rPr lang="en-US" altLang="zh-CN" b="1" dirty="0">
                <a:latin typeface="微软雅黑" panose="020B0503020204020204" pitchFamily="34" charset="-122"/>
                <a:ea typeface="微软雅黑" panose="020B0503020204020204" pitchFamily="34" charset="-122"/>
              </a:rPr>
              <a:t>VPN </a:t>
            </a:r>
            <a:r>
              <a:rPr lang="zh-CN" altLang="en-US" b="1" dirty="0">
                <a:latin typeface="微软雅黑" panose="020B0503020204020204" pitchFamily="34" charset="-122"/>
                <a:ea typeface="微软雅黑" panose="020B0503020204020204" pitchFamily="34" charset="-122"/>
              </a:rPr>
              <a:t>到 </a:t>
            </a:r>
            <a:r>
              <a:rPr lang="en-US" altLang="zh-CN" b="1" dirty="0">
                <a:latin typeface="微软雅黑" panose="020B0503020204020204" pitchFamily="34" charset="-122"/>
                <a:ea typeface="微软雅黑" panose="020B0503020204020204" pitchFamily="34" charset="-122"/>
              </a:rPr>
              <a:t>Az KC VM</a:t>
            </a:r>
            <a:r>
              <a:rPr lang="zh-CN" altLang="en-US" b="1" dirty="0">
                <a:latin typeface="微软雅黑" panose="020B0503020204020204" pitchFamily="34" charset="-122"/>
                <a:ea typeface="微软雅黑" panose="020B0503020204020204" pitchFamily="34" charset="-122"/>
              </a:rPr>
              <a:t>，</a:t>
            </a:r>
            <a:r>
              <a:rPr lang="en-US" altLang="zh-CN" b="1" dirty="0" err="1">
                <a:latin typeface="微软雅黑" panose="020B0503020204020204" pitchFamily="34" charset="-122"/>
                <a:ea typeface="微软雅黑" panose="020B0503020204020204" pitchFamily="34" charset="-122"/>
              </a:rPr>
              <a:t>Grpc</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优于 </a:t>
            </a:r>
            <a:r>
              <a:rPr lang="en-US" altLang="zh-CN" b="1" dirty="0">
                <a:latin typeface="微软雅黑" panose="020B0503020204020204" pitchFamily="34" charset="-122"/>
                <a:ea typeface="微软雅黑" panose="020B0503020204020204" pitchFamily="34" charset="-122"/>
              </a:rPr>
              <a:t>Http 100</a:t>
            </a:r>
            <a:r>
              <a:rPr lang="zh-CN" altLang="en-US" b="1" dirty="0">
                <a:latin typeface="微软雅黑" panose="020B0503020204020204" pitchFamily="34" charset="-122"/>
                <a:ea typeface="微软雅黑" panose="020B0503020204020204" pitchFamily="34" charset="-122"/>
              </a:rPr>
              <a:t>毫秒，</a:t>
            </a:r>
            <a:r>
              <a:rPr lang="en-US" altLang="zh-CN" b="1" dirty="0">
                <a:latin typeface="微软雅黑" panose="020B0503020204020204" pitchFamily="34" charset="-122"/>
                <a:ea typeface="微软雅黑" panose="020B0503020204020204" pitchFamily="34" charset="-122"/>
              </a:rPr>
              <a:t>Server VM CPU </a:t>
            </a:r>
            <a:r>
              <a:rPr lang="zh-CN" altLang="en-US" b="1" dirty="0">
                <a:latin typeface="微软雅黑" panose="020B0503020204020204" pitchFamily="34" charset="-122"/>
                <a:ea typeface="微软雅黑" panose="020B0503020204020204" pitchFamily="34" charset="-122"/>
              </a:rPr>
              <a:t>很低</a:t>
            </a:r>
            <a:endParaRPr lang="en-US" altLang="zh-CN" b="1"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C24117F2-ADF8-BA2B-CDEF-E309244DC4F4}"/>
              </a:ext>
            </a:extLst>
          </p:cNvPr>
          <p:cNvPicPr>
            <a:picLocks noChangeAspect="1"/>
          </p:cNvPicPr>
          <p:nvPr/>
        </p:nvPicPr>
        <p:blipFill>
          <a:blip r:embed="rId2"/>
          <a:stretch>
            <a:fillRect/>
          </a:stretch>
        </p:blipFill>
        <p:spPr>
          <a:xfrm>
            <a:off x="1547812" y="2447925"/>
            <a:ext cx="9096375" cy="1962150"/>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b="1" dirty="0">
                <a:latin typeface="微软雅黑" panose="020B0503020204020204" pitchFamily="34" charset="-122"/>
                <a:ea typeface="微软雅黑" panose="020B0503020204020204" pitchFamily="34" charset="-122"/>
              </a:rPr>
              <a:t>32 </a:t>
            </a:r>
            <a:r>
              <a:rPr lang="en-US" altLang="zh-CN" b="1" dirty="0">
                <a:latin typeface="微软雅黑" panose="020B0503020204020204" pitchFamily="34" charset="-122"/>
                <a:ea typeface="微软雅黑" panose="020B0503020204020204" pitchFamily="34" charset="-122"/>
              </a:rPr>
              <a:t>GB RAM Server</a:t>
            </a:r>
          </a:p>
          <a:p>
            <a:pPr lvl="1"/>
            <a:r>
              <a:rPr lang="en-US" altLang="zh-CN" b="1"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b="1"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6:</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a:highlight>
                  <a:srgbClr val="FFFF00"/>
                </a:highlight>
                <a:latin typeface="微软雅黑" panose="020B0503020204020204" pitchFamily="34" charset="-122"/>
                <a:ea typeface="微软雅黑" panose="020B0503020204020204" pitchFamily="34" charset="-122"/>
              </a:rPr>
              <a:t>Chroma HNSW Cosine 305K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local</a:t>
            </a:r>
            <a:r>
              <a:rPr lang="en-US" altLang="zh-CN" sz="2800" b="1" dirty="0">
                <a:highlight>
                  <a:srgbClr val="FFFF00"/>
                </a:highlight>
                <a:latin typeface="微软雅黑" panose="020B0503020204020204" pitchFamily="34" charset="-122"/>
                <a:ea typeface="微软雅黑" panose="020B0503020204020204" pitchFamily="34" charset="-122"/>
              </a:rPr>
              <a:t>: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772F6309-C0F3-66BD-5C65-E8C10975ACC7}"/>
              </a:ext>
            </a:extLst>
          </p:cNvPr>
          <p:cNvPicPr>
            <a:picLocks noChangeAspect="1"/>
          </p:cNvPicPr>
          <p:nvPr/>
        </p:nvPicPr>
        <p:blipFill>
          <a:blip r:embed="rId2"/>
          <a:stretch>
            <a:fillRect/>
          </a:stretch>
        </p:blipFill>
        <p:spPr>
          <a:xfrm>
            <a:off x="1907930" y="2693451"/>
            <a:ext cx="9057542" cy="4051237"/>
          </a:xfrm>
          <a:prstGeom prst="rect">
            <a:avLst/>
          </a:prstGeom>
        </p:spPr>
      </p:pic>
      <p:pic>
        <p:nvPicPr>
          <p:cNvPr id="10" name="Picture 9">
            <a:extLst>
              <a:ext uri="{FF2B5EF4-FFF2-40B4-BE49-F238E27FC236}">
                <a16:creationId xmlns:a16="http://schemas.microsoft.com/office/drawing/2014/main" id="{3568587C-DDD7-9EBC-C35F-7CDD2B54158F}"/>
              </a:ext>
            </a:extLst>
          </p:cNvPr>
          <p:cNvPicPr>
            <a:picLocks noChangeAspect="1"/>
          </p:cNvPicPr>
          <p:nvPr/>
        </p:nvPicPr>
        <p:blipFill>
          <a:blip r:embed="rId3"/>
          <a:stretch>
            <a:fillRect/>
          </a:stretch>
        </p:blipFill>
        <p:spPr>
          <a:xfrm>
            <a:off x="3313235" y="1414081"/>
            <a:ext cx="8343900" cy="866775"/>
          </a:xfrm>
          <a:prstGeom prst="rect">
            <a:avLst/>
          </a:prstGeom>
        </p:spPr>
      </p:pic>
    </p:spTree>
    <p:extLst>
      <p:ext uri="{BB962C8B-B14F-4D97-AF65-F5344CB8AC3E}">
        <p14:creationId xmlns:p14="http://schemas.microsoft.com/office/powerpoint/2010/main" val="431771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a:xfrm>
            <a:off x="738293" y="0"/>
            <a:ext cx="8596668" cy="677375"/>
          </a:xfrm>
        </p:spPr>
        <p:txBody>
          <a:bodyPr/>
          <a:lstStyle/>
          <a:p>
            <a:r>
              <a:rPr lang="zh-CN" altLang="en-US" b="1" dirty="0">
                <a:latin typeface="微软雅黑" panose="020B0503020204020204" pitchFamily="34" charset="-122"/>
                <a:ea typeface="微软雅黑" panose="020B0503020204020204" pitchFamily="34" charset="-122"/>
              </a:rPr>
              <a:t>向量语义相似相关概念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738293" y="677375"/>
            <a:ext cx="10515600" cy="6180625"/>
          </a:xfrm>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向量化 （参考 基于</a:t>
            </a:r>
            <a:r>
              <a:rPr lang="en-US" altLang="zh-CN" dirty="0">
                <a:highlight>
                  <a:srgbClr val="FFFF00"/>
                </a:highlight>
                <a:latin typeface="微软雅黑" panose="020B0503020204020204" pitchFamily="34" charset="-122"/>
                <a:ea typeface="微软雅黑" panose="020B0503020204020204" pitchFamily="34" charset="-122"/>
              </a:rPr>
              <a:t>TF-IDF </a:t>
            </a:r>
            <a:r>
              <a:rPr lang="zh-CN" altLang="en-US" dirty="0">
                <a:latin typeface="微软雅黑" panose="020B0503020204020204" pitchFamily="34" charset="-122"/>
                <a:ea typeface="微软雅黑" panose="020B0503020204020204" pitchFamily="34" charset="-122"/>
              </a:rPr>
              <a:t>算法）</a:t>
            </a:r>
            <a:endParaRPr lang="en-US" altLang="zh-CN"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分词后，使用</a:t>
            </a:r>
            <a:r>
              <a:rPr lang="en-US" altLang="zh-CN" sz="1300" dirty="0">
                <a:latin typeface="微软雅黑" panose="020B0503020204020204" pitchFamily="34" charset="-122"/>
                <a:ea typeface="微软雅黑" panose="020B0503020204020204" pitchFamily="34" charset="-122"/>
              </a:rPr>
              <a:t>TF-IDF</a:t>
            </a:r>
            <a:r>
              <a:rPr lang="zh-CN" altLang="en-US" sz="1300" dirty="0">
                <a:latin typeface="微软雅黑" panose="020B0503020204020204" pitchFamily="34" charset="-122"/>
                <a:ea typeface="微软雅黑" panose="020B0503020204020204" pitchFamily="34" charset="-122"/>
              </a:rPr>
              <a:t>算法，</a:t>
            </a:r>
            <a:r>
              <a:rPr lang="zh-CN" altLang="en-US" sz="1300" dirty="0">
                <a:highlight>
                  <a:srgbClr val="FFFF00"/>
                </a:highlight>
                <a:latin typeface="微软雅黑" panose="020B0503020204020204" pitchFamily="34" charset="-122"/>
                <a:ea typeface="微软雅黑" panose="020B0503020204020204" pitchFamily="34" charset="-122"/>
              </a:rPr>
              <a:t>降序排列分词</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每篇文章各取出若干个关键词</a:t>
            </a:r>
            <a:endParaRPr lang="en-US" altLang="zh-CN" sz="1300"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highlight>
                  <a:srgbClr val="FFFF00"/>
                </a:highlight>
                <a:latin typeface="微软雅黑" panose="020B0503020204020204" pitchFamily="34" charset="-122"/>
                <a:ea typeface="微软雅黑" panose="020B0503020204020204" pitchFamily="34" charset="-122"/>
              </a:rPr>
              <a:t>合并成一个集合</a:t>
            </a:r>
            <a:r>
              <a:rPr lang="zh-CN" altLang="en-US" sz="1300" dirty="0">
                <a:latin typeface="微软雅黑" panose="020B0503020204020204" pitchFamily="34" charset="-122"/>
                <a:ea typeface="微软雅黑" panose="020B0503020204020204" pitchFamily="34" charset="-122"/>
              </a:rPr>
              <a:t>，计算</a:t>
            </a:r>
            <a:r>
              <a:rPr lang="zh-CN" altLang="en-US" sz="1300" dirty="0">
                <a:highlight>
                  <a:srgbClr val="FFFF00"/>
                </a:highlight>
                <a:latin typeface="微软雅黑" panose="020B0503020204020204" pitchFamily="34" charset="-122"/>
                <a:ea typeface="微软雅黑" panose="020B0503020204020204" pitchFamily="34" charset="-122"/>
              </a:rPr>
              <a:t>每篇文章</a:t>
            </a:r>
            <a:r>
              <a:rPr lang="zh-CN" altLang="en-US" sz="1300" dirty="0">
                <a:latin typeface="微软雅黑" panose="020B0503020204020204" pitchFamily="34" charset="-122"/>
                <a:ea typeface="微软雅黑" panose="020B0503020204020204" pitchFamily="34" charset="-122"/>
              </a:rPr>
              <a:t>对于这个集合中的词的词频</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生成两篇文章各自的词频向量</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计算这两个向量的相似度</a:t>
            </a:r>
            <a:endParaRPr lang="en-US" altLang="zh-CN" sz="1300" dirty="0">
              <a:latin typeface="微软雅黑" panose="020B0503020204020204" pitchFamily="34" charset="-122"/>
              <a:ea typeface="微软雅黑" panose="020B0503020204020204" pitchFamily="34" charset="-122"/>
            </a:endParaRPr>
          </a:p>
          <a:p>
            <a:pPr lvl="1"/>
            <a:r>
              <a:rPr lang="zh-CN" altLang="en-US" b="1" dirty="0">
                <a:highlight>
                  <a:srgbClr val="FFFF00"/>
                </a:highlight>
                <a:latin typeface="微软雅黑" panose="020B0503020204020204" pitchFamily="34" charset="-122"/>
                <a:ea typeface="微软雅黑" panose="020B0503020204020204" pitchFamily="34" charset="-122"/>
              </a:rPr>
              <a:t>国王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性别男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性别女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女王</a:t>
            </a:r>
            <a:endParaRPr lang="en-US" altLang="zh-CN" b="1" dirty="0">
              <a:highlight>
                <a:srgbClr val="FFFF00"/>
              </a:highligh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向量相似度量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a:t>
            </a:r>
            <a:r>
              <a:rPr lang="zh-CN" altLang="en-US" sz="1300" dirty="0">
                <a:latin typeface="微软雅黑" panose="020B0503020204020204" pitchFamily="34" charset="-122"/>
                <a:ea typeface="微软雅黑" panose="020B0503020204020204" pitchFamily="34" charset="-122"/>
              </a:rPr>
              <a:t> 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方向一致</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90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0	,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方向垂直正交</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180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sz="1300" b="0" i="0" dirty="0">
                <a:solidFill>
                  <a:srgbClr val="71777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sz="1300" dirty="0">
                <a:latin typeface="微软雅黑" panose="020B0503020204020204" pitchFamily="34" charset="-122"/>
                <a:ea typeface="微软雅黑" panose="020B0503020204020204" pitchFamily="34" charset="-122"/>
              </a:rPr>
              <a:t>2: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altLang="zh-CN" sz="1300" dirty="0">
                <a:solidFill>
                  <a:srgbClr val="111111"/>
                </a:solidFill>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1: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a:t>
            </a:r>
            <a:r>
              <a:rPr lang="en-US" sz="1300" b="0" i="0" dirty="0">
                <a:solidFill>
                  <a:srgbClr val="111111"/>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highlight>
                <a:srgbClr val="FFFF00"/>
              </a:highlight>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9334961" y="5252001"/>
            <a:ext cx="2698473" cy="1036633"/>
          </a:xfrm>
          <a:prstGeom prst="rect">
            <a:avLst/>
          </a:prstGeom>
        </p:spPr>
      </p:pic>
      <p:pic>
        <p:nvPicPr>
          <p:cNvPr id="6" name="Picture 5">
            <a:extLst>
              <a:ext uri="{FF2B5EF4-FFF2-40B4-BE49-F238E27FC236}">
                <a16:creationId xmlns:a16="http://schemas.microsoft.com/office/drawing/2014/main" id="{1E3131DC-87AB-4C4D-E6D7-A9A38414146A}"/>
              </a:ext>
            </a:extLst>
          </p:cNvPr>
          <p:cNvPicPr>
            <a:picLocks noChangeAspect="1"/>
          </p:cNvPicPr>
          <p:nvPr/>
        </p:nvPicPr>
        <p:blipFill>
          <a:blip r:embed="rId3"/>
          <a:stretch>
            <a:fillRect/>
          </a:stretch>
        </p:blipFill>
        <p:spPr>
          <a:xfrm>
            <a:off x="6096000" y="677375"/>
            <a:ext cx="2785694" cy="1565031"/>
          </a:xfrm>
          <a:prstGeom prst="rect">
            <a:avLst/>
          </a:prstGeom>
        </p:spPr>
      </p:pic>
      <p:pic>
        <p:nvPicPr>
          <p:cNvPr id="7" name="Picture 6">
            <a:extLst>
              <a:ext uri="{FF2B5EF4-FFF2-40B4-BE49-F238E27FC236}">
                <a16:creationId xmlns:a16="http://schemas.microsoft.com/office/drawing/2014/main" id="{AD7DE76B-9F2C-8CD0-59FD-C99D5382854D}"/>
              </a:ext>
            </a:extLst>
          </p:cNvPr>
          <p:cNvPicPr>
            <a:picLocks noChangeAspect="1"/>
          </p:cNvPicPr>
          <p:nvPr/>
        </p:nvPicPr>
        <p:blipFill>
          <a:blip r:embed="rId4"/>
          <a:stretch>
            <a:fillRect/>
          </a:stretch>
        </p:blipFill>
        <p:spPr>
          <a:xfrm>
            <a:off x="5632993" y="4910566"/>
            <a:ext cx="3572372" cy="1719502"/>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80942" y="637694"/>
            <a:ext cx="11418873" cy="6143896"/>
          </a:xfrm>
        </p:spPr>
        <p:txBody>
          <a:bodyPr>
            <a:normAutofit fontScale="25000" lnSpcReduction="20000"/>
          </a:bodyPr>
          <a:lstStyle/>
          <a:p>
            <a:r>
              <a:rPr lang="en-US" altLang="zh-CN" sz="8000" dirty="0">
                <a:latin typeface="微软雅黑" panose="020B0503020204020204" pitchFamily="34" charset="-122"/>
                <a:ea typeface="微软雅黑" panose="020B0503020204020204" pitchFamily="34" charset="-122"/>
              </a:rPr>
              <a:t>Since 2021-04-20</a:t>
            </a:r>
          </a:p>
          <a:p>
            <a:pPr lvl="1"/>
            <a:r>
              <a:rPr lang="en-US" altLang="zh-CN" sz="7800" dirty="0" err="1">
                <a:latin typeface="微软雅黑" panose="020B0503020204020204" pitchFamily="34" charset="-122"/>
                <a:ea typeface="微软雅黑" panose="020B0503020204020204" pitchFamily="34" charset="-122"/>
              </a:rPr>
              <a:t>PgVector</a:t>
            </a:r>
            <a:endParaRPr lang="en-US" altLang="zh-CN" sz="7800" dirty="0">
              <a:latin typeface="微软雅黑" panose="020B0503020204020204" pitchFamily="34" charset="-122"/>
              <a:ea typeface="微软雅黑" panose="020B0503020204020204" pitchFamily="34" charset="-122"/>
            </a:endParaRPr>
          </a:p>
          <a:p>
            <a:r>
              <a:rPr lang="zh-CN" altLang="en-US" sz="8000" dirty="0">
                <a:latin typeface="微软雅黑" panose="020B0503020204020204" pitchFamily="34" charset="-122"/>
                <a:ea typeface="微软雅黑" panose="020B0503020204020204" pitchFamily="34" charset="-122"/>
              </a:rPr>
              <a:t>虽然</a:t>
            </a:r>
            <a:endParaRPr lang="en-US" altLang="zh-CN" sz="80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扩展支持向量相似度相关的比较多的标量度量函数 </a:t>
            </a:r>
            <a:r>
              <a:rPr lang="en-US" altLang="zh-CN" sz="5600" dirty="0">
                <a:latin typeface="微软雅黑" panose="020B0503020204020204" pitchFamily="34" charset="-122"/>
                <a:ea typeface="微软雅黑" panose="020B0503020204020204" pitchFamily="34" charset="-122"/>
              </a:rPr>
              <a:t>(L2/Cosine</a:t>
            </a:r>
            <a:r>
              <a:rPr lang="zh-CN" altLang="en-US" sz="5600" dirty="0">
                <a:latin typeface="微软雅黑" panose="020B0503020204020204" pitchFamily="34" charset="-122"/>
                <a:ea typeface="微软雅黑" panose="020B0503020204020204" pitchFamily="34" charset="-122"/>
              </a:rPr>
              <a:t>等</a:t>
            </a:r>
            <a:r>
              <a:rPr lang="en-US" altLang="zh-CN" sz="5600" dirty="0">
                <a:latin typeface="微软雅黑" panose="020B0503020204020204" pitchFamily="34" charset="-122"/>
                <a:ea typeface="微软雅黑" panose="020B0503020204020204" pitchFamily="34" charset="-122"/>
              </a:rPr>
              <a:t>)</a:t>
            </a:r>
          </a:p>
          <a:p>
            <a:pPr lvl="1"/>
            <a:r>
              <a:rPr lang="zh-CN" altLang="en-US" sz="5600" dirty="0">
                <a:latin typeface="微软雅黑" panose="020B0503020204020204" pitchFamily="34" charset="-122"/>
                <a:ea typeface="微软雅黑" panose="020B0503020204020204" pitchFamily="34" charset="-122"/>
              </a:rPr>
              <a:t>开发生态比较完善：使用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语句查询</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承诺</a:t>
            </a:r>
            <a:endParaRPr lang="en-US" altLang="zh-CN" sz="5600" dirty="0">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召回率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精确率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准确率：</a:t>
            </a:r>
            <a:r>
              <a:rPr lang="en-US" altLang="zh-CN" sz="5600" dirty="0">
                <a:latin typeface="微软雅黑" panose="020B0503020204020204" pitchFamily="34" charset="-122"/>
                <a:ea typeface="微软雅黑" panose="020B0503020204020204" pitchFamily="34" charset="-122"/>
              </a:rPr>
              <a:t>100%</a:t>
            </a:r>
          </a:p>
          <a:p>
            <a:r>
              <a:rPr lang="zh-CN" altLang="en-US" sz="8000" b="1" dirty="0">
                <a:solidFill>
                  <a:srgbClr val="FF0000"/>
                </a:solidFill>
                <a:latin typeface="微软雅黑" panose="020B0503020204020204" pitchFamily="34" charset="-122"/>
                <a:ea typeface="微软雅黑" panose="020B0503020204020204" pitchFamily="34" charset="-122"/>
              </a:rPr>
              <a:t>但是</a:t>
            </a:r>
            <a:endParaRPr lang="en-US" altLang="zh-CN" sz="8000" b="1" dirty="0">
              <a:solidFill>
                <a:srgbClr val="FF0000"/>
              </a:solidFill>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向量检索不够专业</a:t>
            </a:r>
            <a:endParaRPr lang="en-US" altLang="zh-CN" sz="5600" dirty="0">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有暴力算法倾向</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3"/>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均是基于 </a:t>
            </a:r>
            <a:r>
              <a:rPr lang="en-US" altLang="zh-CN" sz="56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可能与传统关系数据库缓存机制有关</a:t>
            </a:r>
            <a:endParaRPr lang="en-US" altLang="zh-CN" sz="5600" dirty="0">
              <a:latin typeface="微软雅黑" panose="020B0503020204020204" pitchFamily="34" charset="-122"/>
              <a:ea typeface="微软雅黑" panose="020B0503020204020204" pitchFamily="34" charset="-122"/>
            </a:endParaRPr>
          </a:p>
          <a:p>
            <a:pPr lvl="3"/>
            <a:r>
              <a:rPr lang="zh-CN" altLang="en-US" sz="5600" dirty="0">
                <a:highlight>
                  <a:srgbClr val="FFFF00"/>
                </a:highlight>
                <a:latin typeface="微软雅黑" panose="020B0503020204020204" pitchFamily="34" charset="-122"/>
                <a:ea typeface="微软雅黑" panose="020B0503020204020204" pitchFamily="34" charset="-122"/>
              </a:rPr>
              <a:t>向量检索评测时内存占用不高，</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但</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CPU</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高</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5600" dirty="0">
                <a:latin typeface="微软雅黑" panose="020B0503020204020204" pitchFamily="34" charset="-122"/>
                <a:ea typeface="微软雅黑" panose="020B0503020204020204" pitchFamily="34" charset="-122"/>
              </a:rPr>
              <a:t>类比</a:t>
            </a:r>
            <a:r>
              <a:rPr lang="en-US" altLang="zh-CN" sz="5600" dirty="0">
                <a:latin typeface="微软雅黑" panose="020B0503020204020204" pitchFamily="34" charset="-122"/>
                <a:ea typeface="微软雅黑" panose="020B0503020204020204" pitchFamily="34" charset="-122"/>
              </a:rPr>
              <a:t>: SQL Server </a:t>
            </a:r>
            <a:r>
              <a:rPr lang="zh-CN" altLang="en-US" sz="5600" dirty="0">
                <a:latin typeface="微软雅黑" panose="020B0503020204020204" pitchFamily="34" charset="-122"/>
                <a:ea typeface="微软雅黑" panose="020B0503020204020204" pitchFamily="34" charset="-122"/>
              </a:rPr>
              <a:t>缓存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内存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的是：</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以所执行参数化或动态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语句为键，执行计划，及数据</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可能发生参数嗅探缓存的计划或数据不对</a:t>
            </a:r>
            <a:endParaRPr lang="en-US" altLang="zh-CN" sz="5600" dirty="0">
              <a:latin typeface="微软雅黑" panose="020B0503020204020204" pitchFamily="34" charset="-122"/>
              <a:ea typeface="微软雅黑" panose="020B0503020204020204" pitchFamily="34" charset="-122"/>
            </a:endParaRPr>
          </a:p>
          <a:p>
            <a:pPr marL="1543050" lvl="4"/>
            <a:r>
              <a:rPr lang="zh-CN" altLang="en-US" sz="5600" dirty="0">
                <a:latin typeface="微软雅黑" panose="020B0503020204020204" pitchFamily="34" charset="-122"/>
                <a:ea typeface="微软雅黑" panose="020B0503020204020204" pitchFamily="34" charset="-122"/>
              </a:rPr>
              <a:t>本次 </a:t>
            </a:r>
            <a:r>
              <a:rPr lang="en-US" altLang="zh-CN" sz="5600" dirty="0" err="1">
                <a:latin typeface="微软雅黑" panose="020B0503020204020204" pitchFamily="34" charset="-122"/>
                <a:ea typeface="微软雅黑" panose="020B0503020204020204" pitchFamily="34" charset="-122"/>
              </a:rPr>
              <a:t>PgSQL</a:t>
            </a:r>
            <a:r>
              <a:rPr lang="en-US" altLang="zh-CN" sz="5600" dirty="0">
                <a:latin typeface="微软雅黑" panose="020B0503020204020204" pitchFamily="34" charset="-122"/>
                <a:ea typeface="微软雅黑" panose="020B0503020204020204" pitchFamily="34" charset="-122"/>
              </a:rPr>
              <a:t> </a:t>
            </a:r>
            <a:r>
              <a:rPr lang="zh-CN" altLang="en-US" sz="5600" dirty="0">
                <a:latin typeface="微软雅黑" panose="020B0503020204020204" pitchFamily="34" charset="-122"/>
                <a:ea typeface="微软雅黑" panose="020B0503020204020204" pitchFamily="34" charset="-122"/>
              </a:rPr>
              <a:t>参数化查询都是随机向量</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可能发生类似 </a:t>
            </a:r>
            <a:r>
              <a:rPr lang="en-US" altLang="zh-CN" sz="5600" dirty="0">
                <a:latin typeface="微软雅黑" panose="020B0503020204020204" pitchFamily="34" charset="-122"/>
                <a:ea typeface="微软雅黑" panose="020B0503020204020204" pitchFamily="34" charset="-122"/>
              </a:rPr>
              <a:t>SQL Server </a:t>
            </a:r>
            <a:r>
              <a:rPr lang="zh-CN" altLang="en-US" sz="56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48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62500" lnSpcReduction="20000"/>
          </a:bodyPr>
          <a:lstStyle/>
          <a:p>
            <a:r>
              <a:rPr lang="en-US" altLang="zh-CN" b="1" dirty="0">
                <a:solidFill>
                  <a:schemeClr val="tx1"/>
                </a:solidFill>
                <a:latin typeface="微软雅黑" panose="020B0503020204020204" pitchFamily="34" charset="-122"/>
                <a:ea typeface="微软雅黑" panose="020B0503020204020204" pitchFamily="34" charset="-122"/>
              </a:rPr>
              <a:t>Since 2020-05-30</a:t>
            </a:r>
          </a:p>
          <a:p>
            <a:pPr lvl="1"/>
            <a:r>
              <a:rPr lang="en-US" altLang="zh-CN" b="1" dirty="0">
                <a:solidFill>
                  <a:schemeClr val="tx1"/>
                </a:solidFill>
                <a:latin typeface="微软雅黑" panose="020B0503020204020204" pitchFamily="34" charset="-122"/>
                <a:ea typeface="微软雅黑" panose="020B0503020204020204" pitchFamily="34" charset="-122"/>
              </a:rPr>
              <a:t>Rust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群集支持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水平扩展分片</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默认仅支持内存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r>
              <a:rPr lang="zh-CN" altLang="en-US" sz="2400" b="1" dirty="0">
                <a:solidFill>
                  <a:schemeClr val="tx1"/>
                </a:solidFill>
                <a:latin typeface="微软雅黑" panose="020B0503020204020204" pitchFamily="34" charset="-122"/>
                <a:ea typeface="微软雅黑" panose="020B0503020204020204" pitchFamily="34" charset="-122"/>
              </a:rPr>
              <a:t>（足矣）</a:t>
            </a:r>
            <a:endParaRPr lang="en-US" altLang="zh-CN" sz="2400"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a:solidFill>
                  <a:schemeClr val="tx1"/>
                </a:solidFill>
                <a:latin typeface="微软雅黑" panose="020B0503020204020204" pitchFamily="34" charset="-122"/>
                <a:ea typeface="微软雅黑" panose="020B0503020204020204" pitchFamily="34" charset="-122"/>
              </a:rPr>
              <a:t>HTTP Rest/</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Grpc</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尚未 </a:t>
            </a:r>
            <a:r>
              <a:rPr lang="en-US" altLang="zh-CN" b="1" dirty="0">
                <a:solidFill>
                  <a:schemeClr val="tx1"/>
                </a:solidFill>
                <a:latin typeface="微软雅黑" panose="020B0503020204020204" pitchFamily="34" charset="-122"/>
                <a:ea typeface="微软雅黑" panose="020B0503020204020204" pitchFamily="34" charset="-122"/>
              </a:rPr>
              <a:t>GA)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Azure </a:t>
            </a:r>
            <a:r>
              <a:rPr lang="zh-CN" altLang="en-US" b="1" dirty="0">
                <a:solidFill>
                  <a:schemeClr val="tx1"/>
                </a:solidFill>
                <a:latin typeface="微软雅黑" panose="020B0503020204020204" pitchFamily="34" charset="-122"/>
                <a:ea typeface="微软雅黑" panose="020B0503020204020204" pitchFamily="34" charset="-122"/>
              </a:rPr>
              <a:t>支持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solidFill>
                <a:srgbClr val="0070C0"/>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研发生态较完善、文档较完备</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缺省无认证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需要同时打开 </a:t>
            </a:r>
            <a:r>
              <a:rPr lang="en-US" altLang="zh-CN" b="1" dirty="0">
                <a:solidFill>
                  <a:schemeClr val="tx1"/>
                </a:solidFill>
                <a:latin typeface="微软雅黑" panose="020B0503020204020204" pitchFamily="34" charset="-122"/>
                <a:ea typeface="微软雅黑" panose="020B0503020204020204" pitchFamily="34" charset="-122"/>
              </a:rPr>
              <a:t>TLS/HTTPS </a:t>
            </a:r>
          </a:p>
          <a:p>
            <a:pPr lvl="1"/>
            <a:r>
              <a:rPr lang="en-US" altLang="zh-CN" b="1" dirty="0" err="1">
                <a:solidFill>
                  <a:schemeClr val="tx1"/>
                </a:solidFill>
                <a:latin typeface="微软雅黑" panose="020B0503020204020204" pitchFamily="34" charset="-122"/>
                <a:ea typeface="微软雅黑" panose="020B0503020204020204" pitchFamily="34" charset="-122"/>
              </a:rPr>
              <a:t>Qdrant</a:t>
            </a: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WebUI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管理门户功能简陋</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chemeClr val="tx1"/>
                </a:solidFill>
                <a:latin typeface="微软雅黑" panose="020B0503020204020204" pitchFamily="34" charset="-122"/>
                <a:ea typeface="微软雅黑" panose="020B0503020204020204" pitchFamily="34" charset="-122"/>
              </a:rPr>
              <a:t>绑定侦听所有</a:t>
            </a:r>
            <a:r>
              <a:rPr lang="en-US" altLang="zh-CN" b="1" dirty="0">
                <a:solidFill>
                  <a:schemeClr val="tx1"/>
                </a:solidFill>
                <a:latin typeface="微软雅黑" panose="020B0503020204020204" pitchFamily="34" charset="-122"/>
                <a:ea typeface="微软雅黑" panose="020B0503020204020204" pitchFamily="34" charset="-122"/>
              </a:rPr>
              <a:t>IP</a:t>
            </a:r>
            <a:r>
              <a:rPr lang="zh-CN" altLang="en-US" b="1" dirty="0">
                <a:solidFill>
                  <a:schemeClr val="tx1"/>
                </a:solidFill>
                <a:latin typeface="微软雅黑" panose="020B0503020204020204" pitchFamily="34" charset="-122"/>
                <a:ea typeface="微软雅黑" panose="020B0503020204020204" pitchFamily="34" charset="-122"/>
              </a:rPr>
              <a:t>的运行方法</a:t>
            </a:r>
            <a:r>
              <a:rPr lang="en-US" altLang="zh-CN" b="1" dirty="0">
                <a:solidFill>
                  <a:schemeClr val="tx1"/>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npm</a:t>
            </a:r>
            <a:r>
              <a:rPr lang="en-US" altLang="zh-CN" b="1" dirty="0">
                <a:solidFill>
                  <a:schemeClr val="tx1"/>
                </a:solidFill>
                <a:latin typeface="微软雅黑" panose="020B0503020204020204" pitchFamily="34" charset="-122"/>
                <a:ea typeface="微软雅黑" panose="020B0503020204020204" pitchFamily="34" charset="-122"/>
              </a:rPr>
              <a:t> start --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chemeClr val="tx1"/>
                </a:solidFill>
                <a:latin typeface="微软雅黑" panose="020B0503020204020204" pitchFamily="34" charset="-122"/>
                <a:ea typeface="微软雅黑" panose="020B0503020204020204" pitchFamily="34" charset="-122"/>
              </a:rPr>
              <a:t>0.0.0.0</a:t>
            </a: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 续</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Milvus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en-US" altLang="zh-CN" sz="1200" b="1" dirty="0">
                <a:solidFill>
                  <a:schemeClr val="tx1"/>
                </a:solidFill>
                <a:latin typeface="微软雅黑" panose="020B0503020204020204" pitchFamily="34" charset="-122"/>
                <a:ea typeface="微软雅黑" panose="020B0503020204020204" pitchFamily="34" charset="-122"/>
              </a:rPr>
              <a:t>Since 2019-09-16</a:t>
            </a:r>
          </a:p>
          <a:p>
            <a:pPr lvl="1"/>
            <a:r>
              <a:rPr lang="en-US" altLang="zh-CN" sz="1100" b="1" dirty="0">
                <a:solidFill>
                  <a:schemeClr val="tx1"/>
                </a:solidFill>
                <a:latin typeface="微软雅黑" panose="020B0503020204020204" pitchFamily="34" charset="-122"/>
                <a:ea typeface="微软雅黑" panose="020B0503020204020204" pitchFamily="34" charset="-122"/>
              </a:rPr>
              <a:t>Go </a:t>
            </a:r>
            <a:r>
              <a:rPr lang="zh-CN" altLang="en-US" sz="1100" b="1" dirty="0">
                <a:solidFill>
                  <a:schemeClr val="tx1"/>
                </a:solidFill>
                <a:latin typeface="微软雅黑" panose="020B0503020204020204" pitchFamily="34" charset="-122"/>
                <a:ea typeface="微软雅黑" panose="020B0503020204020204" pitchFamily="34" charset="-122"/>
              </a:rPr>
              <a:t>开发</a:t>
            </a:r>
            <a:endParaRPr lang="en-US" altLang="zh-CN" sz="1100" b="1" dirty="0">
              <a:solidFill>
                <a:schemeClr val="tx1"/>
              </a:solidFill>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优势</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分布式群集架构完善</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支持内存 </a:t>
            </a:r>
            <a:r>
              <a:rPr lang="en-US" altLang="zh-CN" sz="1100" b="1" dirty="0">
                <a:solidFill>
                  <a:schemeClr val="tx1"/>
                </a:solidFill>
                <a:latin typeface="微软雅黑" panose="020B0503020204020204" pitchFamily="34" charset="-122"/>
                <a:ea typeface="微软雅黑" panose="020B0503020204020204" pitchFamily="34" charset="-122"/>
              </a:rPr>
              <a:t>HNSW </a:t>
            </a:r>
            <a:r>
              <a:rPr lang="zh-CN" altLang="en-US" sz="1100" b="1" dirty="0">
                <a:solidFill>
                  <a:schemeClr val="tx1"/>
                </a:solidFill>
                <a:latin typeface="微软雅黑" panose="020B0503020204020204" pitchFamily="34" charset="-122"/>
                <a:ea typeface="微软雅黑" panose="020B0503020204020204" pitchFamily="34" charset="-122"/>
              </a:rPr>
              <a:t>索引</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GitHub</a:t>
            </a:r>
            <a:r>
              <a:rPr lang="zh-CN" altLang="en-US" sz="1100" b="1" dirty="0">
                <a:solidFill>
                  <a:schemeClr val="tx1"/>
                </a:solidFill>
                <a:latin typeface="微软雅黑" panose="020B0503020204020204" pitchFamily="34" charset="-122"/>
                <a:ea typeface="微软雅黑" panose="020B0503020204020204" pitchFamily="34" charset="-122"/>
              </a:rPr>
              <a:t>星最多 </a:t>
            </a:r>
            <a:r>
              <a:rPr lang="en-US" altLang="zh-CN" sz="1100" b="1" dirty="0">
                <a:solidFill>
                  <a:schemeClr val="tx1"/>
                </a:solidFill>
                <a:latin typeface="微软雅黑" panose="020B0503020204020204" pitchFamily="34" charset="-122"/>
                <a:ea typeface="微软雅黑" panose="020B0503020204020204" pitchFamily="34" charset="-122"/>
              </a:rPr>
              <a:t>18K+</a:t>
            </a:r>
          </a:p>
          <a:p>
            <a:pPr lvl="1"/>
            <a:r>
              <a:rPr lang="zh-CN" altLang="en-US" sz="1100" b="1" dirty="0">
                <a:solidFill>
                  <a:schemeClr val="tx1"/>
                </a:solidFill>
                <a:latin typeface="微软雅黑" panose="020B0503020204020204" pitchFamily="34" charset="-122"/>
                <a:ea typeface="微软雅黑" panose="020B0503020204020204" pitchFamily="34" charset="-122"/>
              </a:rPr>
              <a:t>支持 </a:t>
            </a:r>
            <a:r>
              <a:rPr lang="en-US" altLang="zh-CN" sz="1100" b="1" dirty="0" err="1">
                <a:solidFill>
                  <a:schemeClr val="tx1"/>
                </a:solidFill>
                <a:latin typeface="微软雅黑" panose="020B0503020204020204" pitchFamily="34" charset="-122"/>
                <a:ea typeface="微软雅黑" panose="020B0503020204020204" pitchFamily="34" charset="-122"/>
              </a:rPr>
              <a:t>Grpc</a:t>
            </a:r>
            <a:r>
              <a:rPr lang="en-US" altLang="zh-CN" sz="1100" b="1" dirty="0">
                <a:solidFill>
                  <a:schemeClr val="tx1"/>
                </a:solidFill>
                <a:latin typeface="微软雅黑" panose="020B0503020204020204" pitchFamily="34" charset="-122"/>
                <a:ea typeface="微软雅黑" panose="020B0503020204020204" pitchFamily="34" charset="-122"/>
              </a:rPr>
              <a:t> </a:t>
            </a:r>
            <a:r>
              <a:rPr lang="zh-CN" altLang="en-US" sz="1100" b="1" dirty="0">
                <a:solidFill>
                  <a:schemeClr val="tx1"/>
                </a:solidFill>
                <a:latin typeface="微软雅黑" panose="020B0503020204020204" pitchFamily="34" charset="-122"/>
                <a:ea typeface="微软雅黑" panose="020B0503020204020204" pitchFamily="34" charset="-122"/>
              </a:rPr>
              <a:t>调用</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14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14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14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14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sz="10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Deploy Milvus on Azure with AKS Milvus documentation</a:t>
            </a:r>
            <a:endParaRPr lang="en-US" sz="1000" dirty="0">
              <a:solidFill>
                <a:srgbClr val="0070C0"/>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研发生态较完善、文档完备</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缺点</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Metric</a:t>
            </a:r>
            <a:r>
              <a:rPr lang="zh-CN" altLang="en-US" sz="1100" b="1" dirty="0">
                <a:solidFill>
                  <a:schemeClr val="tx1"/>
                </a:solidFill>
                <a:latin typeface="微软雅黑" panose="020B0503020204020204" pitchFamily="34" charset="-122"/>
                <a:ea typeface="微软雅黑" panose="020B0503020204020204" pitchFamily="34" charset="-122"/>
              </a:rPr>
              <a:t>：</a:t>
            </a:r>
            <a:endParaRPr lang="en-US" altLang="zh-CN" sz="1100" b="1" dirty="0">
              <a:solidFill>
                <a:schemeClr val="tx1"/>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不支持</a:t>
            </a:r>
            <a:r>
              <a:rPr lang="en-US" altLang="zh-CN" sz="1000" b="1" dirty="0">
                <a:solidFill>
                  <a:srgbClr val="FF0000"/>
                </a:solidFill>
                <a:latin typeface="微软雅黑" panose="020B0503020204020204" pitchFamily="34" charset="-122"/>
                <a:ea typeface="微软雅黑" panose="020B0503020204020204" pitchFamily="34" charset="-122"/>
              </a:rPr>
              <a:t>Cosine</a:t>
            </a:r>
            <a:r>
              <a:rPr lang="zh-CN" altLang="en-US" sz="1000" b="1" dirty="0">
                <a:solidFill>
                  <a:srgbClr val="FF0000"/>
                </a:solidFill>
                <a:latin typeface="微软雅黑" panose="020B0503020204020204" pitchFamily="34" charset="-122"/>
                <a:ea typeface="微软雅黑" panose="020B0503020204020204" pitchFamily="34" charset="-122"/>
              </a:rPr>
              <a:t>，仅支持 </a:t>
            </a:r>
            <a:r>
              <a:rPr lang="en-US" altLang="zh-CN" sz="1000" b="1" dirty="0">
                <a:solidFill>
                  <a:srgbClr val="FF0000"/>
                </a:solidFill>
                <a:latin typeface="微软雅黑" panose="020B0503020204020204" pitchFamily="34" charset="-122"/>
                <a:ea typeface="微软雅黑" panose="020B0503020204020204" pitchFamily="34" charset="-122"/>
              </a:rPr>
              <a:t>L2 </a:t>
            </a:r>
            <a:r>
              <a:rPr lang="zh-CN" altLang="en-US" sz="1000" b="1" dirty="0">
                <a:solidFill>
                  <a:srgbClr val="FF0000"/>
                </a:solidFill>
                <a:latin typeface="微软雅黑" panose="020B0503020204020204" pitchFamily="34" charset="-122"/>
                <a:ea typeface="微软雅黑" panose="020B0503020204020204" pitchFamily="34" charset="-122"/>
              </a:rPr>
              <a:t>和 </a:t>
            </a:r>
            <a:r>
              <a:rPr lang="en-US" altLang="zh-CN" sz="1000" b="1" dirty="0">
                <a:solidFill>
                  <a:srgbClr val="FF0000"/>
                </a:solidFill>
                <a:latin typeface="微软雅黑" panose="020B0503020204020204" pitchFamily="34" charset="-122"/>
                <a:ea typeface="微软雅黑" panose="020B0503020204020204" pitchFamily="34" charset="-122"/>
              </a:rPr>
              <a:t>Inner Product </a:t>
            </a:r>
            <a:r>
              <a:rPr lang="zh-CN" altLang="en-US" sz="1000" b="1" dirty="0">
                <a:solidFill>
                  <a:srgbClr val="FF0000"/>
                </a:solidFill>
                <a:latin typeface="微软雅黑" panose="020B0503020204020204" pitchFamily="34" charset="-122"/>
                <a:ea typeface="微软雅黑" panose="020B0503020204020204" pitchFamily="34" charset="-122"/>
              </a:rPr>
              <a:t>未归一化，不好比较</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3"/>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L2/IP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距离比 </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Cosine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计算简单，</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cpu</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算力成本低</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每个集合（</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collection</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sz="1200" b="1" dirty="0">
              <a:solidFill>
                <a:schemeClr val="tx1"/>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33B97F29-2B9C-00E8-2CF8-13C23C8E367D}"/>
              </a:ext>
            </a:extLst>
          </p:cNvPr>
          <p:cNvPicPr>
            <a:picLocks noChangeAspect="1"/>
          </p:cNvPicPr>
          <p:nvPr/>
        </p:nvPicPr>
        <p:blipFill>
          <a:blip r:embed="rId3"/>
          <a:stretch>
            <a:fillRect/>
          </a:stretch>
        </p:blipFill>
        <p:spPr>
          <a:xfrm>
            <a:off x="6831623" y="1387415"/>
            <a:ext cx="5360377" cy="5128198"/>
          </a:xfrm>
          <a:prstGeom prst="rect">
            <a:avLst/>
          </a:prstGeom>
        </p:spPr>
      </p:pic>
    </p:spTree>
    <p:extLst>
      <p:ext uri="{BB962C8B-B14F-4D97-AF65-F5344CB8AC3E}">
        <p14:creationId xmlns:p14="http://schemas.microsoft.com/office/powerpoint/2010/main" val="32617041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Chroma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8"/>
            <a:ext cx="9398483" cy="5564776"/>
          </a:xfrm>
        </p:spPr>
        <p:txBody>
          <a:bodyPr>
            <a:normAutofit fontScale="92500" lnSpcReduction="10000"/>
          </a:bodyPr>
          <a:lstStyle/>
          <a:p>
            <a:r>
              <a:rPr lang="en-US" altLang="zh-CN" b="1" dirty="0">
                <a:solidFill>
                  <a:schemeClr val="tx1"/>
                </a:solidFill>
                <a:latin typeface="微软雅黑" panose="020B0503020204020204" pitchFamily="34" charset="-122"/>
                <a:ea typeface="微软雅黑" panose="020B0503020204020204" pitchFamily="34" charset="-122"/>
              </a:rPr>
              <a:t>Since 2022-10-05 </a:t>
            </a:r>
            <a:r>
              <a:rPr lang="zh-CN" altLang="en-US" b="1" dirty="0">
                <a:solidFill>
                  <a:schemeClr val="tx1"/>
                </a:solidFill>
                <a:latin typeface="微软雅黑" panose="020B0503020204020204" pitchFamily="34" charset="-122"/>
                <a:ea typeface="微软雅黑" panose="020B0503020204020204" pitchFamily="34" charset="-122"/>
              </a:rPr>
              <a:t>新生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Python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分布式群集架构计划调整中</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将 </a:t>
            </a:r>
            <a:r>
              <a:rPr lang="en-US" altLang="zh-CN" b="1" dirty="0" err="1">
                <a:solidFill>
                  <a:schemeClr val="tx1"/>
                </a:solidFill>
                <a:latin typeface="微软雅黑" panose="020B0503020204020204" pitchFamily="34" charset="-122"/>
                <a:ea typeface="微软雅黑" panose="020B0503020204020204" pitchFamily="34" charset="-122"/>
              </a:rPr>
              <a:t>Clickhouse</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替换为自定义分布式系统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5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15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15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15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15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2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研发生态不完善、文档不完备</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官方仅有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JavaScript SDK</a:t>
            </a: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其他语言编程请自行参考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FastAPI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Swagger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实现调用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err="1">
                <a:solidFill>
                  <a:schemeClr val="tx1"/>
                </a:solidFill>
                <a:latin typeface="微软雅黑" panose="020B0503020204020204" pitchFamily="34" charset="-122"/>
                <a:ea typeface="微软雅黑" panose="020B0503020204020204" pitchFamily="34" charset="-122"/>
              </a:rPr>
              <a:t>HttpRest</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8104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31920-1720-371B-23D6-CCF846FA81CE}"/>
              </a:ext>
            </a:extLst>
          </p:cNvPr>
          <p:cNvSpPr>
            <a:spLocks noGrp="1"/>
          </p:cNvSpPr>
          <p:nvPr>
            <p:ph type="title"/>
          </p:nvPr>
        </p:nvSpPr>
        <p:spPr/>
        <p:txBody>
          <a:bodyPr/>
          <a:lstStyle/>
          <a:p>
            <a:r>
              <a:rPr lang="zh-CN" altLang="en-US" dirty="0"/>
              <a:t>关于 </a:t>
            </a:r>
            <a:r>
              <a:rPr lang="en-US" altLang="zh-CN" dirty="0"/>
              <a:t>Redis </a:t>
            </a:r>
            <a:r>
              <a:rPr lang="zh-CN" altLang="en-US" dirty="0"/>
              <a:t>和 </a:t>
            </a:r>
            <a:r>
              <a:rPr lang="en-US" altLang="zh-CN" dirty="0" err="1"/>
              <a:t>PgSQL</a:t>
            </a:r>
            <a:endParaRPr lang="en-US" dirty="0"/>
          </a:p>
        </p:txBody>
      </p:sp>
      <p:pic>
        <p:nvPicPr>
          <p:cNvPr id="5" name="Content Placeholder 4">
            <a:extLst>
              <a:ext uri="{FF2B5EF4-FFF2-40B4-BE49-F238E27FC236}">
                <a16:creationId xmlns:a16="http://schemas.microsoft.com/office/drawing/2014/main" id="{D6D66437-5D37-A998-A7F2-EA4911786323}"/>
              </a:ext>
            </a:extLst>
          </p:cNvPr>
          <p:cNvPicPr>
            <a:picLocks noGrp="1" noChangeAspect="1"/>
          </p:cNvPicPr>
          <p:nvPr>
            <p:ph idx="1"/>
          </p:nvPr>
        </p:nvPicPr>
        <p:blipFill>
          <a:blip r:embed="rId2"/>
          <a:stretch>
            <a:fillRect/>
          </a:stretch>
        </p:blipFill>
        <p:spPr>
          <a:xfrm>
            <a:off x="373155" y="1377973"/>
            <a:ext cx="11445689" cy="4870427"/>
          </a:xfrm>
        </p:spPr>
      </p:pic>
      <p:sp>
        <p:nvSpPr>
          <p:cNvPr id="3" name="Content Placeholder 2">
            <a:extLst>
              <a:ext uri="{FF2B5EF4-FFF2-40B4-BE49-F238E27FC236}">
                <a16:creationId xmlns:a16="http://schemas.microsoft.com/office/drawing/2014/main" id="{DFA9D93F-6CD1-29A9-B0AE-AF1A89D04389}"/>
              </a:ext>
            </a:extLst>
          </p:cNvPr>
          <p:cNvSpPr txBox="1">
            <a:spLocks/>
          </p:cNvSpPr>
          <p:nvPr/>
        </p:nvSpPr>
        <p:spPr>
          <a:xfrm>
            <a:off x="4617044" y="3704065"/>
            <a:ext cx="6656413" cy="182737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400" b="1" dirty="0">
                <a:solidFill>
                  <a:srgbClr val="FF0000"/>
                </a:solidFill>
                <a:latin typeface="微软雅黑" panose="020B0503020204020204" pitchFamily="34" charset="-122"/>
                <a:ea typeface="微软雅黑" panose="020B0503020204020204" pitchFamily="34" charset="-122"/>
              </a:rPr>
              <a:t>变成命题作文了</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sz="2200" b="1" dirty="0">
                <a:solidFill>
                  <a:srgbClr val="FF0000"/>
                </a:solidFill>
                <a:latin typeface="微软雅黑" panose="020B0503020204020204" pitchFamily="34" charset="-122"/>
                <a:ea typeface="微软雅黑" panose="020B0503020204020204" pitchFamily="34" charset="-122"/>
              </a:rPr>
              <a:t>如果自由选题可能冗余数据，一致性也是难点</a:t>
            </a:r>
            <a:endParaRPr lang="en-US" altLang="zh-CN" sz="22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7814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4C7D6-6C7E-B09B-235C-BE9EBF2FB734}"/>
              </a:ext>
            </a:extLst>
          </p:cNvPr>
          <p:cNvSpPr>
            <a:spLocks noGrp="1"/>
          </p:cNvSpPr>
          <p:nvPr>
            <p:ph type="title"/>
          </p:nvPr>
        </p:nvSpPr>
        <p:spPr/>
        <p:txBody>
          <a:bodyPr/>
          <a:lstStyle/>
          <a:p>
            <a:r>
              <a:rPr lang="zh-CN" altLang="en-US" dirty="0"/>
              <a:t>向量检索利用索引技术主要目的</a:t>
            </a:r>
            <a:endParaRPr lang="en-US" dirty="0"/>
          </a:p>
        </p:txBody>
      </p:sp>
      <p:sp>
        <p:nvSpPr>
          <p:cNvPr id="3" name="Content Placeholder 2">
            <a:extLst>
              <a:ext uri="{FF2B5EF4-FFF2-40B4-BE49-F238E27FC236}">
                <a16:creationId xmlns:a16="http://schemas.microsoft.com/office/drawing/2014/main" id="{D79456D0-DE50-7DFC-435D-E0A310261B5E}"/>
              </a:ext>
            </a:extLst>
          </p:cNvPr>
          <p:cNvSpPr>
            <a:spLocks noGrp="1"/>
          </p:cNvSpPr>
          <p:nvPr>
            <p:ph idx="1"/>
          </p:nvPr>
        </p:nvSpPr>
        <p:spPr>
          <a:xfrm>
            <a:off x="677334" y="1385181"/>
            <a:ext cx="8596668" cy="5296276"/>
          </a:xfrm>
        </p:spPr>
        <p:txBody>
          <a:bodyPr>
            <a:normAutofit/>
          </a:bodyPr>
          <a:lstStyle/>
          <a:p>
            <a:pPr latinLnBrk="1"/>
            <a:r>
              <a:rPr lang="zh-CN" altLang="en-US" dirty="0">
                <a:effectLst/>
                <a:latin typeface="微软雅黑" panose="020B0503020204020204" pitchFamily="34" charset="-122"/>
                <a:ea typeface="微软雅黑" panose="020B0503020204020204" pitchFamily="34" charset="-122"/>
              </a:rPr>
              <a:t>向量</a:t>
            </a:r>
            <a:r>
              <a:rPr lang="zh-CN" altLang="en-US">
                <a:effectLst/>
                <a:latin typeface="微软雅黑" panose="020B0503020204020204" pitchFamily="34" charset="-122"/>
                <a:ea typeface="微软雅黑" panose="020B0503020204020204" pitchFamily="34" charset="-122"/>
              </a:rPr>
              <a:t>检索同</a:t>
            </a:r>
            <a:r>
              <a:rPr lang="zh-CN" altLang="en-US" dirty="0">
                <a:effectLst/>
                <a:latin typeface="微软雅黑" panose="020B0503020204020204" pitchFamily="34" charset="-122"/>
                <a:ea typeface="微软雅黑" panose="020B0503020204020204" pitchFamily="34" charset="-122"/>
              </a:rPr>
              <a:t>传统的检索、查询</a:t>
            </a:r>
            <a:r>
              <a:rPr lang="zh-CN" altLang="en-US" dirty="0">
                <a:latin typeface="微软雅黑" panose="020B0503020204020204" pitchFamily="34" charset="-122"/>
                <a:ea typeface="微软雅黑" panose="020B0503020204020204" pitchFamily="34" charset="-122"/>
              </a:rPr>
              <a:t>相关</a:t>
            </a:r>
            <a:r>
              <a:rPr lang="zh-CN" altLang="en-US">
                <a:latin typeface="微软雅黑" panose="020B0503020204020204" pitchFamily="34" charset="-122"/>
                <a:ea typeface="微软雅黑" panose="020B0503020204020204" pitchFamily="34" charset="-122"/>
              </a:rPr>
              <a:t>技术目的</a:t>
            </a:r>
            <a:endParaRPr lang="zh-CN" altLang="en-US" dirty="0">
              <a:effectLst/>
              <a:latin typeface="微软雅黑" panose="020B0503020204020204" pitchFamily="34" charset="-122"/>
              <a:ea typeface="微软雅黑" panose="020B0503020204020204" pitchFamily="34" charset="-122"/>
            </a:endParaRPr>
          </a:p>
          <a:p>
            <a:pPr lvl="1" latinLnBrk="1"/>
            <a:r>
              <a:rPr lang="zh-CN" altLang="en-US" sz="1800" dirty="0">
                <a:effectLst/>
                <a:latin typeface="微软雅黑" panose="020B0503020204020204" pitchFamily="34" charset="-122"/>
                <a:ea typeface="微软雅黑" panose="020B0503020204020204" pitchFamily="34" charset="-122"/>
              </a:rPr>
              <a:t>减少候选向量集</a:t>
            </a:r>
          </a:p>
          <a:p>
            <a:pPr lvl="1" latinLnBrk="1"/>
            <a:r>
              <a:rPr lang="zh-CN" altLang="en-US" sz="1800" dirty="0">
                <a:effectLst/>
                <a:latin typeface="微软雅黑" panose="020B0503020204020204" pitchFamily="34" charset="-122"/>
                <a:ea typeface="微软雅黑" panose="020B0503020204020204" pitchFamily="34" charset="-122"/>
              </a:rPr>
              <a:t>降低单个向量计算的复杂度</a:t>
            </a:r>
            <a:endParaRPr lang="en-US" altLang="zh-CN" sz="1800" dirty="0">
              <a:effectLst/>
              <a:latin typeface="微软雅黑" panose="020B0503020204020204" pitchFamily="34" charset="-122"/>
              <a:ea typeface="微软雅黑" panose="020B0503020204020204" pitchFamily="34" charset="-122"/>
            </a:endParaRPr>
          </a:p>
          <a:p>
            <a:pPr marL="0" indent="0">
              <a:buNone/>
            </a:pPr>
            <a:br>
              <a:rPr lang="zh-CN" altLang="en-US" dirty="0">
                <a:effectLst/>
                <a:latin typeface="微软雅黑" panose="020B0503020204020204" pitchFamily="34" charset="-122"/>
                <a:ea typeface="微软雅黑" panose="020B0503020204020204" pitchFamily="34" charset="-122"/>
              </a:rPr>
            </a:b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56376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4E3CE-9230-6180-A337-C262E44C11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4B6F00-A3B3-A30A-6FE5-93530E95D44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C475D3B-00D1-4873-A553-CC2A8E030CE7}"/>
              </a:ext>
            </a:extLst>
          </p:cNvPr>
          <p:cNvPicPr>
            <a:picLocks noChangeAspect="1"/>
          </p:cNvPicPr>
          <p:nvPr/>
        </p:nvPicPr>
        <p:blipFill>
          <a:blip r:embed="rId2"/>
          <a:stretch>
            <a:fillRect/>
          </a:stretch>
        </p:blipFill>
        <p:spPr>
          <a:xfrm>
            <a:off x="3685944" y="0"/>
            <a:ext cx="4820112" cy="6858000"/>
          </a:xfrm>
          <a:prstGeom prst="rect">
            <a:avLst/>
          </a:prstGeom>
        </p:spPr>
      </p:pic>
    </p:spTree>
    <p:extLst>
      <p:ext uri="{BB962C8B-B14F-4D97-AF65-F5344CB8AC3E}">
        <p14:creationId xmlns:p14="http://schemas.microsoft.com/office/powerpoint/2010/main" val="1583207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3137F-7A7A-5209-C1A1-06DB57D11B24}"/>
              </a:ext>
            </a:extLst>
          </p:cNvPr>
          <p:cNvSpPr>
            <a:spLocks noGrp="1"/>
          </p:cNvSpPr>
          <p:nvPr>
            <p:ph type="title"/>
          </p:nvPr>
        </p:nvSpPr>
        <p:spPr>
          <a:xfrm>
            <a:off x="677333" y="209005"/>
            <a:ext cx="10111711" cy="879566"/>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本次产品评测结果排名及点评</a:t>
            </a:r>
            <a:r>
              <a:rPr lang="en-US" altLang="zh-CN" b="1" dirty="0">
                <a:highlight>
                  <a:srgbClr val="FFFF00"/>
                </a:highlight>
                <a:latin typeface="微软雅黑" panose="020B0503020204020204" pitchFamily="34" charset="-122"/>
                <a:ea typeface="微软雅黑" panose="020B0503020204020204" pitchFamily="34" charset="-122"/>
              </a:rPr>
              <a:t>@2023</a:t>
            </a:r>
            <a:r>
              <a:rPr lang="zh-CN" altLang="en-US" b="1" dirty="0">
                <a:highlight>
                  <a:srgbClr val="FFFF00"/>
                </a:highlight>
                <a:latin typeface="微软雅黑" panose="020B0503020204020204" pitchFamily="34" charset="-122"/>
                <a:ea typeface="微软雅黑" panose="020B0503020204020204" pitchFamily="34" charset="-122"/>
              </a:rPr>
              <a:t>年</a:t>
            </a:r>
            <a:r>
              <a:rPr lang="en-US" altLang="zh-CN" b="1" dirty="0">
                <a:highlight>
                  <a:srgbClr val="FFFF00"/>
                </a:highlight>
                <a:latin typeface="微软雅黑" panose="020B0503020204020204" pitchFamily="34" charset="-122"/>
                <a:ea typeface="微软雅黑" panose="020B0503020204020204" pitchFamily="34" charset="-122"/>
              </a:rPr>
              <a:t>5</a:t>
            </a:r>
            <a:r>
              <a:rPr lang="zh-CN" altLang="en-US" b="1" dirty="0">
                <a:highlight>
                  <a:srgbClr val="FFFF00"/>
                </a:highlight>
                <a:latin typeface="微软雅黑" panose="020B0503020204020204" pitchFamily="34" charset="-122"/>
                <a:ea typeface="微软雅黑" panose="020B0503020204020204" pitchFamily="34" charset="-122"/>
              </a:rPr>
              <a:t>月（仅供参考）</a:t>
            </a:r>
            <a:endParaRPr lang="en-US"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959B0FD-3F46-6584-B881-A658DAC252EA}"/>
              </a:ext>
            </a:extLst>
          </p:cNvPr>
          <p:cNvSpPr>
            <a:spLocks noGrp="1"/>
          </p:cNvSpPr>
          <p:nvPr>
            <p:ph idx="1"/>
          </p:nvPr>
        </p:nvSpPr>
        <p:spPr>
          <a:xfrm>
            <a:off x="677334" y="966651"/>
            <a:ext cx="10234506" cy="5773783"/>
          </a:xfrm>
        </p:spPr>
        <p:txBody>
          <a:bodyPr>
            <a:normAutofit/>
          </a:bodyPr>
          <a:lstStyle/>
          <a:p>
            <a:pPr>
              <a:buFont typeface="+mj-lt"/>
              <a:buAutoNum type="arabicPeriod"/>
            </a:pPr>
            <a:r>
              <a:rPr lang="en-US" altLang="zh-CN" sz="2400" b="1" dirty="0">
                <a:latin typeface="微软雅黑" panose="020B0503020204020204" pitchFamily="34" charset="-122"/>
                <a:ea typeface="微软雅黑" panose="020B0503020204020204" pitchFamily="34" charset="-122"/>
              </a:rPr>
              <a:t>Milvus</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岁半 早熟稳定期</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err="1">
                <a:latin typeface="微软雅黑" panose="020B0503020204020204" pitchFamily="34" charset="-122"/>
                <a:ea typeface="微软雅黑" panose="020B0503020204020204" pitchFamily="34" charset="-122"/>
              </a:rPr>
              <a:t>Qdrant</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岁 茁壮成长期 </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Chroma</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才</a:t>
            </a:r>
            <a:r>
              <a:rPr lang="zh-CN" altLang="en-US" b="1">
                <a:latin typeface="微软雅黑" panose="020B0503020204020204" pitchFamily="34" charset="-122"/>
                <a:ea typeface="微软雅黑" panose="020B0503020204020204" pitchFamily="34" charset="-122"/>
              </a:rPr>
              <a:t>半岁 还</a:t>
            </a:r>
            <a:r>
              <a:rPr lang="zh-CN" altLang="en-US" b="1" dirty="0">
                <a:latin typeface="微软雅黑" panose="020B0503020204020204" pitchFamily="34" charset="-122"/>
                <a:ea typeface="微软雅黑" panose="020B0503020204020204" pitchFamily="34" charset="-122"/>
              </a:rPr>
              <a:t>在发育</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sz="2400" b="1" dirty="0">
                <a:latin typeface="微软雅黑" panose="020B0503020204020204" pitchFamily="34" charset="-122"/>
                <a:ea typeface="微软雅黑" panose="020B0503020204020204" pitchFamily="34" charset="-122"/>
              </a:rPr>
              <a:t>PostgreSQL + </a:t>
            </a:r>
            <a:r>
              <a:rPr lang="en-US" altLang="zh-CN" sz="2400" b="1" dirty="0" err="1">
                <a:latin typeface="微软雅黑" panose="020B0503020204020204" pitchFamily="34" charset="-122"/>
                <a:ea typeface="微软雅黑" panose="020B0503020204020204" pitchFamily="34" charset="-122"/>
              </a:rPr>
              <a:t>PgVector</a:t>
            </a:r>
            <a:r>
              <a:rPr lang="en-US" altLang="zh-CN" sz="2400" b="1" dirty="0">
                <a:latin typeface="微软雅黑" panose="020B0503020204020204" pitchFamily="34" charset="-122"/>
                <a:ea typeface="微软雅黑" panose="020B0503020204020204" pitchFamily="34" charset="-122"/>
              </a:rPr>
              <a:t> Extension</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关系跨界，突变暴力计算基因</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sz="2400" b="1" dirty="0">
                <a:latin typeface="微软雅黑" panose="020B0503020204020204" pitchFamily="34" charset="-122"/>
                <a:ea typeface="微软雅黑" panose="020B0503020204020204" pitchFamily="34" charset="-122"/>
              </a:rPr>
              <a:t>Redis + </a:t>
            </a:r>
            <a:r>
              <a:rPr lang="en-US" sz="2400" b="1" dirty="0" err="1">
                <a:latin typeface="微软雅黑" panose="020B0503020204020204" pitchFamily="34" charset="-122"/>
                <a:ea typeface="微软雅黑" panose="020B0503020204020204" pitchFamily="34" charset="-122"/>
              </a:rPr>
              <a:t>RediSearch</a:t>
            </a:r>
            <a:r>
              <a:rPr lang="en-US" sz="2400" b="1" dirty="0">
                <a:latin typeface="微软雅黑" panose="020B0503020204020204" pitchFamily="34" charset="-122"/>
                <a:ea typeface="微软雅黑" panose="020B0503020204020204" pitchFamily="34" charset="-122"/>
              </a:rPr>
              <a:t> Module </a:t>
            </a:r>
          </a:p>
          <a:p>
            <a:pPr lvl="1">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缓存跨界，其实</a:t>
            </a:r>
            <a:r>
              <a:rPr lang="zh-CN" altLang="en-US" b="1" dirty="0">
                <a:highlight>
                  <a:srgbClr val="FFFF00"/>
                </a:highlight>
                <a:latin typeface="微软雅黑" panose="020B0503020204020204" pitchFamily="34" charset="-122"/>
                <a:ea typeface="微软雅黑" panose="020B0503020204020204" pitchFamily="34" charset="-122"/>
              </a:rPr>
              <a:t>性能不逊前三名</a:t>
            </a:r>
            <a:r>
              <a:rPr lang="zh-CN" altLang="en-US" b="1" dirty="0">
                <a:latin typeface="微软雅黑" panose="020B0503020204020204" pitchFamily="34" charset="-122"/>
                <a:ea typeface="微软雅黑" panose="020B0503020204020204" pitchFamily="34" charset="-122"/>
              </a:rPr>
              <a:t>，但持久化、容灾是硬伤</a:t>
            </a:r>
            <a:endParaRPr lang="en-US" altLang="zh-CN" b="1" dirty="0">
              <a:latin typeface="微软雅黑" panose="020B0503020204020204" pitchFamily="34" charset="-122"/>
              <a:ea typeface="微软雅黑" panose="020B0503020204020204" pitchFamily="34" charset="-122"/>
            </a:endParaRPr>
          </a:p>
          <a:p>
            <a:r>
              <a:rPr lang="en-US" altLang="zh-CN" sz="2400" b="1" dirty="0" err="1">
                <a:latin typeface="微软雅黑" panose="020B0503020204020204" pitchFamily="34" charset="-122"/>
                <a:ea typeface="微软雅黑" panose="020B0503020204020204" pitchFamily="34" charset="-122"/>
              </a:rPr>
              <a:t>Weaviate</a:t>
            </a:r>
            <a:endParaRPr lang="en-US" altLang="zh-CN" sz="2400" b="1"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7</a:t>
            </a:r>
            <a:r>
              <a:rPr lang="zh-CN" altLang="en-US" b="1" dirty="0">
                <a:latin typeface="微软雅黑" panose="020B0503020204020204" pitchFamily="34" charset="-122"/>
                <a:ea typeface="微软雅黑" panose="020B0503020204020204" pitchFamily="34" charset="-122"/>
              </a:rPr>
              <a:t>岁 走失，缺席评测</a:t>
            </a:r>
            <a:endParaRPr lang="en-US" altLang="zh-CN" b="1"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sz="21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3615E71A-DDAE-2D3F-CB3D-2261FE98C4B8}"/>
              </a:ext>
            </a:extLst>
          </p:cNvPr>
          <p:cNvPicPr>
            <a:picLocks noChangeAspect="1"/>
          </p:cNvPicPr>
          <p:nvPr/>
        </p:nvPicPr>
        <p:blipFill>
          <a:blip r:embed="rId2"/>
          <a:stretch>
            <a:fillRect/>
          </a:stretch>
        </p:blipFill>
        <p:spPr>
          <a:xfrm>
            <a:off x="6380824" y="1219200"/>
            <a:ext cx="5705668" cy="3607455"/>
          </a:xfrm>
          <a:prstGeom prst="rect">
            <a:avLst/>
          </a:prstGeom>
        </p:spPr>
      </p:pic>
    </p:spTree>
    <p:extLst>
      <p:ext uri="{BB962C8B-B14F-4D97-AF65-F5344CB8AC3E}">
        <p14:creationId xmlns:p14="http://schemas.microsoft.com/office/powerpoint/2010/main" val="18298429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12C4-0A32-1BAD-232C-2F049DF664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A10037-8A09-9954-CBAD-FEB8B7D4409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37B841B8-6CF1-96E0-BE22-D1050D9E3FA5}"/>
              </a:ext>
            </a:extLst>
          </p:cNvPr>
          <p:cNvPicPr>
            <a:picLocks noChangeAspect="1"/>
          </p:cNvPicPr>
          <p:nvPr/>
        </p:nvPicPr>
        <p:blipFill>
          <a:blip r:embed="rId2"/>
          <a:stretch>
            <a:fillRect/>
          </a:stretch>
        </p:blipFill>
        <p:spPr>
          <a:xfrm>
            <a:off x="677334" y="122827"/>
            <a:ext cx="5847018" cy="6735173"/>
          </a:xfrm>
          <a:prstGeom prst="rect">
            <a:avLst/>
          </a:prstGeom>
        </p:spPr>
      </p:pic>
      <p:pic>
        <p:nvPicPr>
          <p:cNvPr id="7" name="Picture 6">
            <a:extLst>
              <a:ext uri="{FF2B5EF4-FFF2-40B4-BE49-F238E27FC236}">
                <a16:creationId xmlns:a16="http://schemas.microsoft.com/office/drawing/2014/main" id="{E209A1FB-A745-8E6D-42FC-B21C7013243C}"/>
              </a:ext>
            </a:extLst>
          </p:cNvPr>
          <p:cNvPicPr>
            <a:picLocks noChangeAspect="1"/>
          </p:cNvPicPr>
          <p:nvPr/>
        </p:nvPicPr>
        <p:blipFill>
          <a:blip r:embed="rId3"/>
          <a:stretch>
            <a:fillRect/>
          </a:stretch>
        </p:blipFill>
        <p:spPr>
          <a:xfrm>
            <a:off x="6096000" y="2160589"/>
            <a:ext cx="5588977" cy="3306811"/>
          </a:xfrm>
          <a:prstGeom prst="rect">
            <a:avLst/>
          </a:prstGeom>
        </p:spPr>
      </p:pic>
    </p:spTree>
    <p:extLst>
      <p:ext uri="{BB962C8B-B14F-4D97-AF65-F5344CB8AC3E}">
        <p14:creationId xmlns:p14="http://schemas.microsoft.com/office/powerpoint/2010/main" val="17044011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DFBA2-7B2B-78CB-0938-4F61616DADC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904410B-EB73-284A-69FC-D094DFCBC51E}"/>
              </a:ext>
            </a:extLst>
          </p:cNvPr>
          <p:cNvPicPr>
            <a:picLocks noGrp="1" noChangeAspect="1"/>
          </p:cNvPicPr>
          <p:nvPr>
            <p:ph idx="1"/>
          </p:nvPr>
        </p:nvPicPr>
        <p:blipFill>
          <a:blip r:embed="rId2"/>
          <a:stretch>
            <a:fillRect/>
          </a:stretch>
        </p:blipFill>
        <p:spPr>
          <a:xfrm>
            <a:off x="769326" y="1395657"/>
            <a:ext cx="7836331" cy="5110650"/>
          </a:xfrm>
        </p:spPr>
      </p:pic>
    </p:spTree>
    <p:extLst>
      <p:ext uri="{BB962C8B-B14F-4D97-AF65-F5344CB8AC3E}">
        <p14:creationId xmlns:p14="http://schemas.microsoft.com/office/powerpoint/2010/main" val="25756732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CA118-96BF-F0DB-A44F-8439C648B5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0813985-8938-6D23-6B05-0652C64CB4E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B7F3750-8792-BC17-9E35-90636981760D}"/>
              </a:ext>
            </a:extLst>
          </p:cNvPr>
          <p:cNvPicPr>
            <a:picLocks noChangeAspect="1"/>
          </p:cNvPicPr>
          <p:nvPr/>
        </p:nvPicPr>
        <p:blipFill>
          <a:blip r:embed="rId2"/>
          <a:stretch>
            <a:fillRect/>
          </a:stretch>
        </p:blipFill>
        <p:spPr>
          <a:xfrm>
            <a:off x="2108718" y="453607"/>
            <a:ext cx="5996212" cy="5950786"/>
          </a:xfrm>
          <a:prstGeom prst="rect">
            <a:avLst/>
          </a:prstGeom>
        </p:spPr>
      </p:pic>
    </p:spTree>
    <p:extLst>
      <p:ext uri="{BB962C8B-B14F-4D97-AF65-F5344CB8AC3E}">
        <p14:creationId xmlns:p14="http://schemas.microsoft.com/office/powerpoint/2010/main" val="21916618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6D94A-71F0-A267-40D8-D507D911AB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6C59AC0-1AF1-93EF-27C6-5869941A6DE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36A5697-D157-A30F-5947-DA1CBB896D03}"/>
              </a:ext>
            </a:extLst>
          </p:cNvPr>
          <p:cNvPicPr>
            <a:picLocks noChangeAspect="1"/>
          </p:cNvPicPr>
          <p:nvPr/>
        </p:nvPicPr>
        <p:blipFill>
          <a:blip r:embed="rId2"/>
          <a:stretch>
            <a:fillRect/>
          </a:stretch>
        </p:blipFill>
        <p:spPr>
          <a:xfrm>
            <a:off x="3549117" y="223934"/>
            <a:ext cx="5093765" cy="6410131"/>
          </a:xfrm>
          <a:prstGeom prst="rect">
            <a:avLst/>
          </a:prstGeom>
        </p:spPr>
      </p:pic>
    </p:spTree>
    <p:extLst>
      <p:ext uri="{BB962C8B-B14F-4D97-AF65-F5344CB8AC3E}">
        <p14:creationId xmlns:p14="http://schemas.microsoft.com/office/powerpoint/2010/main" val="348375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OpenAI/cookbook/MS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Embeddings - OpenAI API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嵌入</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OpenAI API</a:t>
            </a:r>
            <a:endPar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Since 2022-10-05</a:t>
            </a:r>
          </a:p>
          <a:p>
            <a:pPr lvl="1"/>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5k</a:t>
            </a:r>
          </a:p>
          <a:p>
            <a:pPr lvl="1"/>
            <a:r>
              <a:rPr lang="en-US" altLang="zh-CN" dirty="0">
                <a:latin typeface="微软雅黑" panose="020B0503020204020204" pitchFamily="34" charset="-122"/>
                <a:ea typeface="微软雅黑" panose="020B0503020204020204" pitchFamily="34" charset="-122"/>
              </a:rPr>
              <a:t>Forks 280</a:t>
            </a:r>
          </a:p>
          <a:p>
            <a:r>
              <a:rPr lang="en-US" altLang="zh-CN" dirty="0">
                <a:latin typeface="微软雅黑" panose="020B0503020204020204" pitchFamily="34" charset="-122"/>
                <a:ea typeface="微软雅黑" panose="020B0503020204020204" pitchFamily="34" charset="-122"/>
              </a:rPr>
              <a:t>Python</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4164365027"/>
              </p:ext>
            </p:extLst>
          </p:nvPr>
        </p:nvGraphicFramePr>
        <p:xfrm>
          <a:off x="135606" y="2920145"/>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35606" y="2920145"/>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921432557"/>
              </p:ext>
            </p:extLst>
          </p:nvPr>
        </p:nvGraphicFramePr>
        <p:xfrm>
          <a:off x="7267093" y="2803159"/>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267093" y="2803159"/>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Since 2016-03-30</a:t>
            </a:r>
          </a:p>
          <a:p>
            <a:pPr lvl="1"/>
            <a:r>
              <a:rPr lang="en-US" altLang="zh-CN" dirty="0">
                <a:latin typeface="微软雅黑" panose="020B0503020204020204" pitchFamily="34" charset="-122"/>
                <a:ea typeface="微软雅黑" panose="020B0503020204020204" pitchFamily="34" charset="-122"/>
              </a:rPr>
              <a:t>Go </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5.9k</a:t>
            </a:r>
          </a:p>
          <a:p>
            <a:pPr lvl="1"/>
            <a:r>
              <a:rPr lang="en-US" altLang="zh-CN" dirty="0">
                <a:latin typeface="微软雅黑" panose="020B0503020204020204" pitchFamily="34" charset="-122"/>
                <a:ea typeface="微软雅黑" panose="020B0503020204020204" pitchFamily="34" charset="-122"/>
              </a:rPr>
              <a:t>Forks 323</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6"/>
            <a:ext cx="10805160" cy="662486"/>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4</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milvus</a:t>
            </a:r>
            <a:endParaRPr lang="en-US" sz="36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a:xfrm>
            <a:off x="677334" y="1369041"/>
            <a:ext cx="8596668" cy="4672321"/>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Since 2019-09-16</a:t>
            </a:r>
          </a:p>
          <a:p>
            <a:pPr marL="742950" lvl="2" indent="-342900"/>
            <a:r>
              <a:rPr lang="en-US" altLang="zh-CN" sz="1600" b="1" dirty="0">
                <a:solidFill>
                  <a:srgbClr val="FF0000"/>
                </a:solidFill>
                <a:latin typeface="微软雅黑" panose="020B0503020204020204" pitchFamily="34" charset="-122"/>
                <a:ea typeface="微软雅黑" panose="020B0503020204020204" pitchFamily="34" charset="-122"/>
              </a:rPr>
              <a:t>Go </a:t>
            </a:r>
            <a:r>
              <a:rPr lang="zh-CN" altLang="en-US" sz="1600" b="1" dirty="0">
                <a:solidFill>
                  <a:srgbClr val="FF0000"/>
                </a:solidFill>
                <a:latin typeface="微软雅黑" panose="020B0503020204020204" pitchFamily="34" charset="-122"/>
                <a:ea typeface="微软雅黑" panose="020B0503020204020204" pitchFamily="34" charset="-122"/>
              </a:rPr>
              <a:t>开发</a:t>
            </a:r>
            <a:endParaRPr lang="en-US" altLang="zh-CN" sz="1600" b="1" dirty="0">
              <a:solidFill>
                <a:srgbClr val="FF0000"/>
              </a:solidFill>
              <a:latin typeface="微软雅黑" panose="020B0503020204020204" pitchFamily="34" charset="-122"/>
              <a:ea typeface="微软雅黑" panose="020B0503020204020204" pitchFamily="34" charset="-122"/>
            </a:endParaRPr>
          </a:p>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61104-621A-898C-53E1-5F7887648602}"/>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向量索引的组织</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741288A-63DD-CC1F-2E0A-2F64FEBD1F91}"/>
              </a:ext>
            </a:extLst>
          </p:cNvPr>
          <p:cNvSpPr>
            <a:spLocks noGrp="1"/>
          </p:cNvSpPr>
          <p:nvPr>
            <p:ph idx="1"/>
          </p:nvPr>
        </p:nvSpPr>
        <p:spPr>
          <a:xfrm>
            <a:off x="677334" y="1778034"/>
            <a:ext cx="8596668" cy="3880773"/>
          </a:xfrm>
        </p:spPr>
        <p:txBody>
          <a:bodyPr/>
          <a:lstStyle/>
          <a:p>
            <a:r>
              <a:rPr lang="zh-CN" altLang="en-US" b="0" i="0" dirty="0">
                <a:solidFill>
                  <a:srgbClr val="212121"/>
                </a:solidFill>
                <a:effectLst/>
                <a:latin typeface="微软雅黑" panose="020B0503020204020204" pitchFamily="34" charset="-122"/>
                <a:ea typeface="微软雅黑" panose="020B0503020204020204" pitchFamily="34" charset="-122"/>
              </a:rPr>
              <a:t>准确性与性能的权衡</a:t>
            </a:r>
            <a:endParaRPr lang="en-US" altLang="zh-CN" b="0" i="0" dirty="0">
              <a:solidFill>
                <a:srgbClr val="212121"/>
              </a:solidFill>
              <a:effectLst/>
              <a:latin typeface="微软雅黑" panose="020B0503020204020204" pitchFamily="34" charset="-122"/>
              <a:ea typeface="微软雅黑" panose="020B0503020204020204" pitchFamily="34" charset="-122"/>
            </a:endParaRPr>
          </a:p>
          <a:p>
            <a:pPr lvl="1"/>
            <a:r>
              <a:rPr lang="zh-CN" altLang="en-US" b="0" i="0" dirty="0">
                <a:solidFill>
                  <a:srgbClr val="212121"/>
                </a:solidFill>
                <a:effectLst/>
                <a:latin typeface="微软雅黑" panose="020B0503020204020204" pitchFamily="34" charset="-122"/>
                <a:ea typeface="微软雅黑" panose="020B0503020204020204" pitchFamily="34" charset="-122"/>
              </a:rPr>
              <a:t>精度</a:t>
            </a:r>
            <a:r>
              <a:rPr lang="en-US" altLang="zh-CN" b="0" i="0" dirty="0">
                <a:solidFill>
                  <a:srgbClr val="212121"/>
                </a:solidFill>
                <a:effectLst/>
                <a:latin typeface="微软雅黑" panose="020B0503020204020204" pitchFamily="34" charset="-122"/>
                <a:ea typeface="微软雅黑" panose="020B0503020204020204" pitchFamily="34" charset="-122"/>
              </a:rPr>
              <a:t>/</a:t>
            </a:r>
            <a:r>
              <a:rPr lang="zh-CN" altLang="en-US" b="0" i="0" dirty="0">
                <a:solidFill>
                  <a:srgbClr val="212121"/>
                </a:solidFill>
                <a:effectLst/>
                <a:latin typeface="微软雅黑" panose="020B0503020204020204" pitchFamily="34" charset="-122"/>
                <a:ea typeface="微软雅黑" panose="020B0503020204020204" pitchFamily="34" charset="-122"/>
              </a:rPr>
              <a:t>召回率</a:t>
            </a:r>
            <a:endParaRPr lang="en-US" altLang="zh-CN" b="0" i="0" dirty="0">
              <a:solidFill>
                <a:srgbClr val="212121"/>
              </a:solidFill>
              <a:effectLst/>
              <a:latin typeface="微软雅黑" panose="020B0503020204020204" pitchFamily="34" charset="-122"/>
              <a:ea typeface="微软雅黑" panose="020B0503020204020204" pitchFamily="34" charset="-122"/>
            </a:endParaRPr>
          </a:p>
          <a:p>
            <a:pPr lvl="1"/>
            <a:r>
              <a:rPr lang="zh-CN" altLang="en-US" b="0" i="0" dirty="0">
                <a:solidFill>
                  <a:srgbClr val="212121"/>
                </a:solidFill>
                <a:effectLst/>
                <a:latin typeface="微软雅黑" panose="020B0503020204020204" pitchFamily="34" charset="-122"/>
                <a:ea typeface="微软雅黑" panose="020B0503020204020204" pitchFamily="34" charset="-122"/>
              </a:rPr>
              <a:t>速度</a:t>
            </a:r>
            <a:r>
              <a:rPr lang="en-US" altLang="zh-CN" b="0" i="0" dirty="0">
                <a:solidFill>
                  <a:srgbClr val="212121"/>
                </a:solidFill>
                <a:effectLst/>
                <a:latin typeface="微软雅黑" panose="020B0503020204020204" pitchFamily="34" charset="-122"/>
                <a:ea typeface="微软雅黑" panose="020B0503020204020204" pitchFamily="34" charset="-122"/>
              </a:rPr>
              <a:t>/</a:t>
            </a:r>
            <a:r>
              <a:rPr lang="zh-CN" altLang="en-US" b="0" i="0" dirty="0">
                <a:solidFill>
                  <a:srgbClr val="212121"/>
                </a:solidFill>
                <a:effectLst/>
                <a:latin typeface="微软雅黑" panose="020B0503020204020204" pitchFamily="34" charset="-122"/>
                <a:ea typeface="微软雅黑" panose="020B0503020204020204" pitchFamily="34" charset="-122"/>
              </a:rPr>
              <a:t>吞吐量</a:t>
            </a:r>
            <a:endParaRPr lang="en-US" altLang="zh-CN" b="0" i="0" dirty="0">
              <a:solidFill>
                <a:srgbClr val="212121"/>
              </a:solidFill>
              <a:effectLst/>
              <a:latin typeface="微软雅黑" panose="020B0503020204020204" pitchFamily="34" charset="-122"/>
              <a:ea typeface="微软雅黑" panose="020B0503020204020204" pitchFamily="34" charset="-122"/>
            </a:endParaRPr>
          </a:p>
          <a:p>
            <a:r>
              <a:rPr lang="zh-CN" altLang="en-US" b="0" i="0" dirty="0">
                <a:solidFill>
                  <a:srgbClr val="212121"/>
                </a:solidFill>
                <a:effectLst/>
                <a:latin typeface="微软雅黑" panose="020B0503020204020204" pitchFamily="34" charset="-122"/>
                <a:ea typeface="微软雅黑" panose="020B0503020204020204" pitchFamily="34" charset="-122"/>
              </a:rPr>
              <a:t>两个级别</a:t>
            </a:r>
            <a:endParaRPr lang="en-US" altLang="zh-CN" b="0" i="0" dirty="0">
              <a:solidFill>
                <a:srgbClr val="212121"/>
              </a:solidFill>
              <a:effectLst/>
              <a:latin typeface="微软雅黑" panose="020B0503020204020204" pitchFamily="34" charset="-122"/>
              <a:ea typeface="微软雅黑" panose="020B0503020204020204" pitchFamily="34" charset="-122"/>
            </a:endParaRPr>
          </a:p>
          <a:p>
            <a:pPr lvl="1"/>
            <a:r>
              <a:rPr lang="zh-CN" altLang="en-US" b="0" i="0" dirty="0">
                <a:solidFill>
                  <a:srgbClr val="212121"/>
                </a:solidFill>
                <a:effectLst/>
                <a:latin typeface="微软雅黑" panose="020B0503020204020204" pitchFamily="34" charset="-122"/>
                <a:ea typeface="微软雅黑" panose="020B0503020204020204" pitchFamily="34" charset="-122"/>
              </a:rPr>
              <a:t>数据结构</a:t>
            </a:r>
            <a:endParaRPr lang="en-US" altLang="zh-CN" b="0" i="0" dirty="0">
              <a:solidFill>
                <a:srgbClr val="212121"/>
              </a:solidFill>
              <a:effectLst/>
              <a:latin typeface="微软雅黑" panose="020B0503020204020204" pitchFamily="34" charset="-122"/>
              <a:ea typeface="微软雅黑" panose="020B0503020204020204" pitchFamily="34" charset="-122"/>
            </a:endParaRPr>
          </a:p>
          <a:p>
            <a:pPr marL="914400" lvl="2" indent="0">
              <a:buNone/>
            </a:pPr>
            <a:r>
              <a:rPr lang="zh-CN" altLang="en-US" b="0" i="0" dirty="0">
                <a:solidFill>
                  <a:srgbClr val="212121"/>
                </a:solidFill>
                <a:effectLst/>
                <a:latin typeface="微软雅黑" panose="020B0503020204020204" pitchFamily="34" charset="-122"/>
                <a:ea typeface="微软雅黑" panose="020B0503020204020204" pitchFamily="34" charset="-122"/>
              </a:rPr>
              <a:t>基于数据结构，通过计算向量相似度，划分空间存储向量，即：索引空间</a:t>
            </a:r>
            <a:endParaRPr lang="en-US" altLang="zh-CN" b="0" i="0" dirty="0">
              <a:solidFill>
                <a:srgbClr val="212121"/>
              </a:solidFill>
              <a:effectLst/>
              <a:latin typeface="微软雅黑" panose="020B0503020204020204" pitchFamily="34" charset="-122"/>
              <a:ea typeface="微软雅黑" panose="020B0503020204020204" pitchFamily="34" charset="-122"/>
            </a:endParaRPr>
          </a:p>
          <a:p>
            <a:pPr marL="914400" lvl="2" indent="0">
              <a:buNone/>
            </a:pPr>
            <a:r>
              <a:rPr lang="zh-CN" altLang="en-US" b="0" i="0" dirty="0">
                <a:solidFill>
                  <a:srgbClr val="212121"/>
                </a:solidFill>
                <a:effectLst/>
                <a:latin typeface="微软雅黑" panose="020B0503020204020204" pitchFamily="34" charset="-122"/>
                <a:ea typeface="微软雅黑" panose="020B0503020204020204" pitchFamily="34" charset="-122"/>
              </a:rPr>
              <a:t>通常采用列式存储</a:t>
            </a:r>
            <a:endParaRPr lang="en-US" altLang="zh-CN" b="0" i="0" dirty="0">
              <a:solidFill>
                <a:srgbClr val="212121"/>
              </a:solidFill>
              <a:effectLst/>
              <a:latin typeface="微软雅黑" panose="020B0503020204020204" pitchFamily="34" charset="-122"/>
              <a:ea typeface="微软雅黑" panose="020B0503020204020204" pitchFamily="34" charset="-122"/>
            </a:endParaRPr>
          </a:p>
          <a:p>
            <a:pPr lvl="1"/>
            <a:r>
              <a:rPr lang="zh-CN" altLang="en-US" b="0" i="0" dirty="0">
                <a:solidFill>
                  <a:srgbClr val="212121"/>
                </a:solidFill>
                <a:effectLst/>
                <a:latin typeface="微软雅黑" panose="020B0503020204020204" pitchFamily="34" charset="-122"/>
                <a:ea typeface="微软雅黑" panose="020B0503020204020204" pitchFamily="34" charset="-122"/>
              </a:rPr>
              <a:t>压缩</a:t>
            </a:r>
            <a:endParaRPr lang="en-US" altLang="zh-CN" dirty="0">
              <a:solidFill>
                <a:srgbClr val="212121"/>
              </a:solidFill>
              <a:latin typeface="微软雅黑" panose="020B0503020204020204" pitchFamily="34" charset="-122"/>
              <a:ea typeface="微软雅黑" panose="020B0503020204020204" pitchFamily="34" charset="-122"/>
            </a:endParaRPr>
          </a:p>
          <a:p>
            <a:pPr marL="457200" lvl="1" indent="0">
              <a:buNone/>
            </a:pPr>
            <a:r>
              <a:rPr lang="en-US" altLang="zh-CN" b="0" i="0" dirty="0">
                <a:solidFill>
                  <a:srgbClr val="212121"/>
                </a:solidFill>
                <a:effectLst/>
                <a:latin typeface="微软雅黑" panose="020B0503020204020204" pitchFamily="34" charset="-122"/>
                <a:ea typeface="微软雅黑" panose="020B0503020204020204" pitchFamily="34" charset="-122"/>
              </a:rPr>
              <a:t>	</a:t>
            </a:r>
            <a:r>
              <a:rPr lang="zh-CN" altLang="en-US" b="0" i="0" dirty="0">
                <a:solidFill>
                  <a:srgbClr val="212121"/>
                </a:solidFill>
                <a:effectLst/>
                <a:latin typeface="微软雅黑" panose="020B0503020204020204" pitchFamily="34" charset="-122"/>
                <a:ea typeface="微软雅黑" panose="020B0503020204020204" pitchFamily="34" charset="-122"/>
              </a:rPr>
              <a:t>牺牲检索的准确性，通过量化过程，将基础向量被分解为由较少字节组成的块</a:t>
            </a:r>
            <a:endParaRPr lang="en-US" altLang="zh-CN" b="0" i="0" dirty="0">
              <a:solidFill>
                <a:srgbClr val="212121"/>
              </a:solidFill>
              <a:effectLst/>
              <a:latin typeface="微软雅黑" panose="020B0503020204020204" pitchFamily="34" charset="-122"/>
              <a:ea typeface="微软雅黑" panose="020B0503020204020204" pitchFamily="34" charset="-122"/>
            </a:endParaRPr>
          </a:p>
          <a:p>
            <a:pPr marL="457200" lvl="1" indent="0">
              <a:buNone/>
            </a:pPr>
            <a:r>
              <a:rPr lang="en-US" altLang="zh-CN" dirty="0">
                <a:solidFill>
                  <a:srgbClr val="212121"/>
                </a:solidFill>
                <a:latin typeface="微软雅黑" panose="020B0503020204020204" pitchFamily="34" charset="-122"/>
                <a:ea typeface="微软雅黑" panose="020B0503020204020204" pitchFamily="34" charset="-122"/>
              </a:rPr>
              <a:t>	(</a:t>
            </a:r>
            <a:r>
              <a:rPr lang="zh-CN" altLang="en-US" dirty="0">
                <a:solidFill>
                  <a:srgbClr val="212121"/>
                </a:solidFill>
                <a:latin typeface="微软雅黑" panose="020B0503020204020204" pitchFamily="34" charset="-122"/>
                <a:ea typeface="微软雅黑" panose="020B0503020204020204" pitchFamily="34" charset="-122"/>
              </a:rPr>
              <a:t>如：降低</a:t>
            </a:r>
            <a:r>
              <a:rPr lang="zh-CN" altLang="en-US" b="0" i="0" dirty="0">
                <a:solidFill>
                  <a:srgbClr val="212121"/>
                </a:solidFill>
                <a:effectLst/>
                <a:latin typeface="微软雅黑" panose="020B0503020204020204" pitchFamily="34" charset="-122"/>
                <a:ea typeface="微软雅黑" panose="020B0503020204020204" pitchFamily="34" charset="-122"/>
              </a:rPr>
              <a:t>浮点数精度），以减少搜索期间的内存消耗和计算成本。</a:t>
            </a:r>
            <a:endParaRPr lang="en-US" altLang="zh-CN" b="0" i="0" dirty="0">
              <a:solidFill>
                <a:srgbClr val="212121"/>
              </a:solidFill>
              <a:effectLs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87630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 </a:t>
            </a:r>
            <a:r>
              <a:rPr lang="zh-CN" altLang="en-US" sz="3200" b="1" dirty="0">
                <a:highlight>
                  <a:srgbClr val="FFFF00"/>
                </a:highlight>
                <a:latin typeface="微软雅黑" panose="020B0503020204020204" pitchFamily="34" charset="-122"/>
                <a:ea typeface="微软雅黑" panose="020B0503020204020204" pitchFamily="34" charset="-122"/>
              </a:rPr>
              <a:t>推荐</a:t>
            </a:r>
            <a:r>
              <a:rPr lang="en-US" altLang="zh-CN" sz="3200" b="1" dirty="0">
                <a:highlight>
                  <a:srgbClr val="FFFF00"/>
                </a:highlight>
                <a:latin typeface="微软雅黑" panose="020B0503020204020204" pitchFamily="34" charset="-122"/>
                <a:ea typeface="微软雅黑" panose="020B0503020204020204" pitchFamily="34" charset="-122"/>
              </a:rPr>
              <a:t>4</a:t>
            </a:r>
            <a:r>
              <a:rPr lang="zh-CN" altLang="en-US" sz="3200" b="1" dirty="0">
                <a:highlight>
                  <a:srgbClr val="FFFF00"/>
                </a:highlight>
                <a:latin typeface="微软雅黑" panose="020B0503020204020204" pitchFamily="34" charset="-122"/>
                <a:ea typeface="微软雅黑" panose="020B0503020204020204" pitchFamily="34" charset="-122"/>
              </a:rPr>
              <a:t>之 </a:t>
            </a:r>
            <a:r>
              <a:rPr lang="en-US" altLang="zh-CN" sz="3200" b="1" dirty="0">
                <a:highlight>
                  <a:srgbClr val="FFFF00"/>
                </a:highlight>
                <a:latin typeface="微软雅黑" panose="020B0503020204020204" pitchFamily="34" charset="-122"/>
                <a:ea typeface="微软雅黑" panose="020B0503020204020204" pitchFamily="34" charset="-122"/>
              </a:rPr>
              <a:t>milvus </a:t>
            </a:r>
            <a:r>
              <a:rPr lang="zh-CN" altLang="en-US" sz="3200" b="1" dirty="0">
                <a:highlight>
                  <a:srgbClr val="FFFF00"/>
                </a:highlight>
                <a:latin typeface="微软雅黑" panose="020B0503020204020204" pitchFamily="34" charset="-122"/>
                <a:ea typeface="微软雅黑" panose="020B0503020204020204" pitchFamily="34" charset="-122"/>
              </a:rPr>
              <a:t>续</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lvl="1"/>
            <a:r>
              <a:rPr lang="en-US" altLang="zh-CN" b="1" dirty="0">
                <a:solidFill>
                  <a:srgbClr val="00B050"/>
                </a:solidFill>
                <a:latin typeface="微软雅黑" panose="020B0503020204020204" pitchFamily="34" charset="-122"/>
                <a:ea typeface="微软雅黑" panose="020B0503020204020204" pitchFamily="34" charset="-122"/>
              </a:rPr>
              <a:t>Star </a:t>
            </a:r>
            <a:r>
              <a:rPr lang="zh-CN" altLang="en-US" b="1" dirty="0">
                <a:solidFill>
                  <a:srgbClr val="00B050"/>
                </a:solidFill>
                <a:latin typeface="微软雅黑" panose="020B0503020204020204" pitchFamily="34" charset="-122"/>
                <a:ea typeface="微软雅黑" panose="020B0503020204020204" pitchFamily="34" charset="-122"/>
              </a:rPr>
              <a:t>最近增长趋势较快</a:t>
            </a:r>
            <a:endParaRPr lang="en-US" altLang="zh-CN" b="1" dirty="0">
              <a:solidFill>
                <a:srgbClr val="00B05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3127094915"/>
              </p:ext>
            </p:extLst>
          </p:nvPr>
        </p:nvGraphicFramePr>
        <p:xfrm>
          <a:off x="1559379" y="4497560"/>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1559379" y="4497560"/>
                        <a:ext cx="9544050" cy="1647825"/>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E311AA2-8B4C-58BA-8412-63FF4DA8398A}"/>
              </a:ext>
            </a:extLst>
          </p:cNvPr>
          <p:cNvPicPr>
            <a:picLocks noChangeAspect="1"/>
          </p:cNvPicPr>
          <p:nvPr/>
        </p:nvPicPr>
        <p:blipFill>
          <a:blip r:embed="rId4"/>
          <a:stretch>
            <a:fillRect/>
          </a:stretch>
        </p:blipFill>
        <p:spPr>
          <a:xfrm>
            <a:off x="4867801" y="818646"/>
            <a:ext cx="6235628" cy="3369876"/>
          </a:xfrm>
          <a:prstGeom prst="rect">
            <a:avLst/>
          </a:prstGeom>
        </p:spPr>
      </p:pic>
    </p:spTree>
    <p:extLst>
      <p:ext uri="{BB962C8B-B14F-4D97-AF65-F5344CB8AC3E}">
        <p14:creationId xmlns:p14="http://schemas.microsoft.com/office/powerpoint/2010/main" val="3561127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highlight>
                  <a:srgbClr val="FFFF00"/>
                </a:highlight>
                <a:latin typeface="微软雅黑" panose="020B0503020204020204" pitchFamily="34" charset="-122"/>
                <a:ea typeface="微软雅黑" panose="020B0503020204020204" pitchFamily="34" charset="-122"/>
              </a:rPr>
              <a:t>被迫补充推荐</a:t>
            </a:r>
            <a:r>
              <a:rPr lang="en-US" altLang="zh-CN" sz="2800" b="1" dirty="0">
                <a:highlight>
                  <a:srgbClr val="FFFF00"/>
                </a:highlight>
                <a:latin typeface="微软雅黑" panose="020B0503020204020204" pitchFamily="34" charset="-122"/>
                <a:ea typeface="微软雅黑" panose="020B0503020204020204" pitchFamily="34" charset="-122"/>
              </a:rPr>
              <a:t>7</a:t>
            </a:r>
            <a:r>
              <a:rPr lang="zh-CN" altLang="en-US" sz="2800" b="1" dirty="0">
                <a:highlight>
                  <a:srgbClr val="FFFF00"/>
                </a:highlight>
                <a:latin typeface="微软雅黑" panose="020B0503020204020204" pitchFamily="34" charset="-122"/>
                <a:ea typeface="微软雅黑" panose="020B0503020204020204" pitchFamily="34" charset="-122"/>
              </a:rPr>
              <a:t>之 </a:t>
            </a:r>
            <a:r>
              <a:rPr lang="en-US" altLang="zh-CN" sz="2800" b="1" dirty="0" err="1">
                <a:highlight>
                  <a:srgbClr val="FFFF00"/>
                </a:highlight>
                <a:latin typeface="微软雅黑" panose="020B0503020204020204" pitchFamily="34" charset="-122"/>
                <a:ea typeface="微软雅黑" panose="020B0503020204020204" pitchFamily="34" charset="-122"/>
              </a:rPr>
              <a:t>RediSearch</a:t>
            </a:r>
            <a:endParaRPr lang="en-US" sz="28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81B4-473D-6BC9-D6E1-26222CA12EA1}"/>
              </a:ext>
            </a:extLst>
          </p:cNvPr>
          <p:cNvSpPr>
            <a:spLocks noGrp="1"/>
          </p:cNvSpPr>
          <p:nvPr>
            <p:ph type="title"/>
          </p:nvPr>
        </p:nvSpPr>
        <p:spPr>
          <a:xfrm>
            <a:off x="224489" y="182880"/>
            <a:ext cx="8596668" cy="766354"/>
          </a:xfrm>
        </p:spPr>
        <p:txBody>
          <a:bodyPr/>
          <a:lstStyle/>
          <a:p>
            <a:r>
              <a:rPr lang="en-US" altLang="zh-CN" dirty="0" err="1"/>
              <a:t>LangChain</a:t>
            </a:r>
            <a:r>
              <a:rPr lang="zh-CN" altLang="en-US" dirty="0"/>
              <a:t>集成向量存取的选型</a:t>
            </a:r>
            <a:endParaRPr lang="en-US" dirty="0"/>
          </a:p>
        </p:txBody>
      </p:sp>
      <p:graphicFrame>
        <p:nvGraphicFramePr>
          <p:cNvPr id="4" name="Object 3">
            <a:extLst>
              <a:ext uri="{FF2B5EF4-FFF2-40B4-BE49-F238E27FC236}">
                <a16:creationId xmlns:a16="http://schemas.microsoft.com/office/drawing/2014/main" id="{B6012D05-08A3-A994-E3C8-F23FF5DE76F9}"/>
              </a:ext>
            </a:extLst>
          </p:cNvPr>
          <p:cNvGraphicFramePr>
            <a:graphicFrameLocks noChangeAspect="1"/>
          </p:cNvGraphicFramePr>
          <p:nvPr>
            <p:extLst>
              <p:ext uri="{D42A27DB-BD31-4B8C-83A1-F6EECF244321}">
                <p14:modId xmlns:p14="http://schemas.microsoft.com/office/powerpoint/2010/main" val="3870735365"/>
              </p:ext>
            </p:extLst>
          </p:nvPr>
        </p:nvGraphicFramePr>
        <p:xfrm>
          <a:off x="0" y="1001486"/>
          <a:ext cx="7056009" cy="5290457"/>
        </p:xfrm>
        <a:graphic>
          <a:graphicData uri="http://schemas.openxmlformats.org/presentationml/2006/ole">
            <mc:AlternateContent xmlns:mc="http://schemas.openxmlformats.org/markup-compatibility/2006">
              <mc:Choice xmlns:v="urn:schemas-microsoft-com:vml" Requires="v">
                <p:oleObj r:id="rId2" imgW="9401040" imgH="7048440" progId="">
                  <p:embed/>
                </p:oleObj>
              </mc:Choice>
              <mc:Fallback>
                <p:oleObj r:id="rId2" imgW="9401040" imgH="7048440" progId="">
                  <p:embed/>
                  <p:pic>
                    <p:nvPicPr>
                      <p:cNvPr id="0" name=""/>
                      <p:cNvPicPr/>
                      <p:nvPr/>
                    </p:nvPicPr>
                    <p:blipFill>
                      <a:blip r:embed="rId3"/>
                      <a:stretch>
                        <a:fillRect/>
                      </a:stretch>
                    </p:blipFill>
                    <p:spPr>
                      <a:xfrm>
                        <a:off x="0" y="1001486"/>
                        <a:ext cx="7056009" cy="529045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8C8CDE8-6E0D-21DD-D9CF-E079F556A88A}"/>
              </a:ext>
            </a:extLst>
          </p:cNvPr>
          <p:cNvGraphicFramePr>
            <a:graphicFrameLocks noChangeAspect="1"/>
          </p:cNvGraphicFramePr>
          <p:nvPr>
            <p:extLst>
              <p:ext uri="{D42A27DB-BD31-4B8C-83A1-F6EECF244321}">
                <p14:modId xmlns:p14="http://schemas.microsoft.com/office/powerpoint/2010/main" val="3921944569"/>
              </p:ext>
            </p:extLst>
          </p:nvPr>
        </p:nvGraphicFramePr>
        <p:xfrm>
          <a:off x="7056009" y="544026"/>
          <a:ext cx="5135991" cy="6139802"/>
        </p:xfrm>
        <a:graphic>
          <a:graphicData uri="http://schemas.openxmlformats.org/presentationml/2006/ole">
            <mc:AlternateContent xmlns:mc="http://schemas.openxmlformats.org/markup-compatibility/2006">
              <mc:Choice xmlns:v="urn:schemas-microsoft-com:vml" Requires="v">
                <p:oleObj r:id="rId4" imgW="7800840" imgH="9325080" progId="">
                  <p:embed/>
                </p:oleObj>
              </mc:Choice>
              <mc:Fallback>
                <p:oleObj r:id="rId4" imgW="7800840" imgH="9325080" progId="">
                  <p:embed/>
                  <p:pic>
                    <p:nvPicPr>
                      <p:cNvPr id="0" name=""/>
                      <p:cNvPicPr/>
                      <p:nvPr/>
                    </p:nvPicPr>
                    <p:blipFill>
                      <a:blip r:embed="rId5"/>
                      <a:stretch>
                        <a:fillRect/>
                      </a:stretch>
                    </p:blipFill>
                    <p:spPr>
                      <a:xfrm>
                        <a:off x="7056009" y="544026"/>
                        <a:ext cx="5135991" cy="6139802"/>
                      </a:xfrm>
                      <a:prstGeom prst="rect">
                        <a:avLst/>
                      </a:prstGeom>
                    </p:spPr>
                  </p:pic>
                </p:oleObj>
              </mc:Fallback>
            </mc:AlternateContent>
          </a:graphicData>
        </a:graphic>
      </p:graphicFrame>
    </p:spTree>
    <p:extLst>
      <p:ext uri="{BB962C8B-B14F-4D97-AF65-F5344CB8AC3E}">
        <p14:creationId xmlns:p14="http://schemas.microsoft.com/office/powerpoint/2010/main" val="3260483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首次运行通用参数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修改配置</a:t>
            </a:r>
            <a:r>
              <a:rPr lang="en-US" altLang="zh-CN" sz="2400" dirty="0">
                <a:latin typeface="微软雅黑" panose="020B0503020204020204" pitchFamily="34" charset="-122"/>
                <a:ea typeface="微软雅黑" panose="020B0503020204020204" pitchFamily="34" charset="-122"/>
              </a:rPr>
              <a:t>setting</a:t>
            </a:r>
            <a:r>
              <a:rPr lang="zh-CN" altLang="en-US" sz="2400" dirty="0">
                <a:latin typeface="微软雅黑" panose="020B0503020204020204" pitchFamily="34" charset="-122"/>
                <a:ea typeface="微软雅黑" panose="020B0503020204020204" pitchFamily="34" charset="-122"/>
              </a:rPr>
              <a:t>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等敏感信息不要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例如可用于创建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 </a:t>
            </a:r>
            <a:r>
              <a:rPr lang="en-US" altLang="zh-CN" sz="3500" dirty="0">
                <a:solidFill>
                  <a:srgbClr val="FF0000"/>
                </a:solidFill>
                <a:highlight>
                  <a:srgbClr val="FFFF00"/>
                </a:highlight>
                <a:latin typeface="微软雅黑" panose="020B0503020204020204" pitchFamily="34" charset="-122"/>
                <a:ea typeface="微软雅黑" panose="020B0503020204020204" pitchFamily="34" charset="-122"/>
              </a:rPr>
              <a:t>Classic</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（本地研发免费、免翻墙）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a:xfrm>
            <a:off x="677334" y="1420360"/>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158242" y="2478303"/>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a:xfrm>
            <a:off x="747003" y="1620658"/>
            <a:ext cx="8596668" cy="3880773"/>
          </a:xfrm>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987235" y="2723169"/>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2400" b="1" dirty="0">
                <a:latin typeface="微软雅黑" panose="020B0503020204020204" pitchFamily="34" charset="-122"/>
                <a:ea typeface="微软雅黑" panose="020B0503020204020204" pitchFamily="34" charset="-122"/>
              </a:rPr>
              <a:t>其他产品</a:t>
            </a:r>
            <a:r>
              <a:rPr lang="en-US" sz="2400" b="1" dirty="0">
                <a:latin typeface="微软雅黑" panose="020B0503020204020204" pitchFamily="34" charset="-122"/>
                <a:ea typeface="微软雅黑" panose="020B0503020204020204" pitchFamily="34" charset="-122"/>
              </a:rPr>
              <a:t>Azure </a:t>
            </a:r>
            <a:r>
              <a:rPr lang="en-US" altLang="zh-CN" sz="2400" b="1" dirty="0">
                <a:latin typeface="微软雅黑" panose="020B0503020204020204" pitchFamily="34" charset="-122"/>
                <a:ea typeface="微软雅黑" panose="020B0503020204020204" pitchFamily="34" charset="-122"/>
              </a:rPr>
              <a:t>S</a:t>
            </a:r>
            <a:r>
              <a:rPr lang="en-US" sz="2400" b="1" dirty="0">
                <a:latin typeface="微软雅黑" panose="020B0503020204020204" pitchFamily="34" charset="-122"/>
                <a:ea typeface="微软雅黑" panose="020B0503020204020204" pitchFamily="34" charset="-122"/>
              </a:rPr>
              <a:t>aaS: PostgreSQL </a:t>
            </a:r>
            <a:r>
              <a:rPr lang="zh-CN" altLang="en-US" sz="2400" b="1" dirty="0">
                <a:latin typeface="微软雅黑" panose="020B0503020204020204" pitchFamily="34" charset="-122"/>
                <a:ea typeface="微软雅黑" panose="020B0503020204020204" pitchFamily="34" charset="-122"/>
              </a:rPr>
              <a:t>已经支持 </a:t>
            </a:r>
            <a:r>
              <a:rPr lang="en-US" altLang="zh-CN" sz="2400" b="1" dirty="0" err="1">
                <a:latin typeface="微软雅黑" panose="020B0503020204020204" pitchFamily="34" charset="-122"/>
                <a:ea typeface="微软雅黑" panose="020B0503020204020204" pitchFamily="34" charset="-122"/>
              </a:rPr>
              <a:t>PgVector</a:t>
            </a:r>
            <a:endParaRPr lang="en-US" sz="24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a:xfrm>
            <a:off x="747003" y="1620658"/>
            <a:ext cx="8596668" cy="3880773"/>
          </a:xfrm>
        </p:spPr>
        <p:txBody>
          <a:bodyPr/>
          <a:lstStyle/>
          <a:p>
            <a:pPr algn="l">
              <a:buFont typeface="Arial" panose="020B0604020202020204" pitchFamily="34" charset="0"/>
              <a:buChar char="•"/>
            </a:pPr>
            <a:r>
              <a:rPr lang="en-US" b="0" i="0" u="none" strike="noStrike" dirty="0">
                <a:solidFill>
                  <a:srgbClr val="1F2328"/>
                </a:solidFill>
                <a:effectLst/>
                <a:latin typeface="-apple-system"/>
                <a:hlinkClick r:id="rId2"/>
              </a:rPr>
              <a:t>Azure Database for Postgres</a:t>
            </a:r>
            <a:endParaRPr lang="en-US" b="0" i="0" u="none" strike="noStrike" dirty="0">
              <a:solidFill>
                <a:srgbClr val="1F2328"/>
              </a:solidFill>
              <a:effectLst/>
              <a:latin typeface="-apple-system"/>
            </a:endParaRPr>
          </a:p>
          <a:p>
            <a:pPr lvl="1">
              <a:buFont typeface="Arial" panose="020B0604020202020204" pitchFamily="34" charset="0"/>
              <a:buChar char="•"/>
            </a:pPr>
            <a:r>
              <a:rPr lang="en-US" dirty="0">
                <a:hlinkClick r:id="rId2"/>
              </a:rPr>
              <a:t>How to enable and use </a:t>
            </a:r>
            <a:r>
              <a:rPr lang="en-US" dirty="0" err="1">
                <a:hlinkClick r:id="rId2"/>
              </a:rPr>
              <a:t>pgvector</a:t>
            </a:r>
            <a:r>
              <a:rPr lang="en-US" dirty="0">
                <a:hlinkClick r:id="rId2"/>
              </a:rPr>
              <a:t> - Azure Database for PostgreSQL - Flexible Server | Microsoft Learn</a:t>
            </a:r>
            <a:endParaRPr lang="en-US" b="0" i="0" dirty="0">
              <a:solidFill>
                <a:srgbClr val="1F2328"/>
              </a:solidFill>
              <a:effectLst/>
              <a:latin typeface="-apple-system"/>
            </a:endParaRPr>
          </a:p>
          <a:p>
            <a:pPr algn="l">
              <a:buFont typeface="Arial" panose="020B0604020202020204" pitchFamily="34" charset="0"/>
              <a:buChar char="•"/>
            </a:pPr>
            <a:r>
              <a:rPr lang="en-US" b="0" i="0" u="none" strike="noStrike" dirty="0">
                <a:solidFill>
                  <a:srgbClr val="1F2328"/>
                </a:solidFill>
                <a:effectLst/>
                <a:latin typeface="-apple-system"/>
                <a:hlinkClick r:id="rId3"/>
              </a:rPr>
              <a:t>Azure Cosmos DB for PostgreSQL</a:t>
            </a:r>
            <a:endParaRPr lang="en-US" b="0" i="0" u="none" strike="noStrike" dirty="0">
              <a:solidFill>
                <a:srgbClr val="1F2328"/>
              </a:solidFill>
              <a:effectLst/>
              <a:latin typeface="-apple-system"/>
            </a:endParaRPr>
          </a:p>
          <a:p>
            <a:pPr lvl="1">
              <a:buFont typeface="Arial" panose="020B0604020202020204" pitchFamily="34" charset="0"/>
              <a:buChar char="•"/>
            </a:pPr>
            <a:r>
              <a:rPr lang="en-US" dirty="0">
                <a:hlinkClick r:id="rId3"/>
              </a:rPr>
              <a:t>How to enable and use </a:t>
            </a:r>
            <a:r>
              <a:rPr lang="en-US" dirty="0" err="1">
                <a:hlinkClick r:id="rId3"/>
              </a:rPr>
              <a:t>pgvector</a:t>
            </a:r>
            <a:r>
              <a:rPr lang="en-US" dirty="0">
                <a:hlinkClick r:id="rId3"/>
              </a:rPr>
              <a:t> - Azure Cosmos DB for PostgreSQL | Microsoft Learn</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09828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1"/>
            <a:ext cx="10515600" cy="841840"/>
          </a:xfrm>
        </p:spPr>
        <p:txBody>
          <a:bodyPr/>
          <a:lstStyle/>
          <a:p>
            <a:r>
              <a:rPr lang="zh-CN" altLang="en-US" b="1" dirty="0">
                <a:latin typeface="微软雅黑" panose="020B0503020204020204" pitchFamily="34" charset="-122"/>
                <a:ea typeface="微软雅黑" panose="020B0503020204020204" pitchFamily="34" charset="-122"/>
              </a:rPr>
              <a:t>探讨 </a:t>
            </a:r>
            <a:r>
              <a:rPr lang="en-US" altLang="zh-CN" b="1" dirty="0">
                <a:latin typeface="微软雅黑" panose="020B0503020204020204" pitchFamily="34" charset="-122"/>
                <a:ea typeface="微软雅黑" panose="020B0503020204020204" pitchFamily="34" charset="-122"/>
              </a:rPr>
              <a:t>SQL Server </a:t>
            </a:r>
            <a:r>
              <a:rPr lang="zh-CN" altLang="en-US" b="1" dirty="0">
                <a:latin typeface="微软雅黑" panose="020B0503020204020204" pitchFamily="34" charset="-122"/>
                <a:ea typeface="微软雅黑" panose="020B0503020204020204" pitchFamily="34" charset="-122"/>
              </a:rPr>
              <a:t>向量检索</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29181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966651"/>
            <a:ext cx="8596668" cy="5738949"/>
          </a:xfrm>
        </p:spPr>
        <p:txBody>
          <a:bodyPr>
            <a:normAutofit lnSpcReduction="10000"/>
          </a:bodyPr>
          <a:lstStyle/>
          <a:p>
            <a:r>
              <a:rPr lang="zh-CN" altLang="en-US" sz="2800" b="1" dirty="0">
                <a:latin typeface="微软雅黑" panose="020B0503020204020204" pitchFamily="34" charset="-122"/>
                <a:ea typeface="微软雅黑" panose="020B0503020204020204" pitchFamily="34" charset="-122"/>
              </a:rPr>
              <a:t>分区键的选择</a:t>
            </a:r>
            <a:endParaRPr lang="en-US" altLang="zh-CN" sz="2800" b="1" dirty="0">
              <a:latin typeface="微软雅黑" panose="020B0503020204020204" pitchFamily="34" charset="-122"/>
              <a:ea typeface="微软雅黑" panose="020B0503020204020204" pitchFamily="34" charset="-122"/>
            </a:endParaRPr>
          </a:p>
          <a:p>
            <a:pPr lvl="1"/>
            <a:r>
              <a:rPr lang="zh-CN" altLang="en-US" sz="2400" b="1" dirty="0">
                <a:latin typeface="微软雅黑" panose="020B0503020204020204" pitchFamily="34" charset="-122"/>
                <a:ea typeface="微软雅黑" panose="020B0503020204020204" pitchFamily="34" charset="-122"/>
              </a:rPr>
              <a:t>选择有意义的非向量字段</a:t>
            </a:r>
            <a:endParaRPr lang="en-US" altLang="zh-CN" sz="24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Hash</a:t>
            </a:r>
            <a:r>
              <a:rPr lang="zh-CN" altLang="en-US" sz="2000" b="1" dirty="0">
                <a:latin typeface="微软雅黑" panose="020B0503020204020204" pitchFamily="34" charset="-122"/>
                <a:ea typeface="微软雅黑" panose="020B0503020204020204" pitchFamily="34" charset="-122"/>
              </a:rPr>
              <a:t>字段</a:t>
            </a:r>
            <a:endParaRPr lang="en-US" altLang="zh-CN" sz="20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无大小，只能等于</a:t>
            </a:r>
            <a:endParaRPr lang="en-US" altLang="zh-CN" sz="1800" b="1" dirty="0">
              <a:latin typeface="微软雅黑" panose="020B0503020204020204" pitchFamily="34" charset="-122"/>
              <a:ea typeface="微软雅黑" panose="020B0503020204020204" pitchFamily="34" charset="-122"/>
            </a:endParaRPr>
          </a:p>
          <a:p>
            <a:pPr lvl="3"/>
            <a:r>
              <a:rPr lang="zh-CN" altLang="en-US" sz="1800" b="1" dirty="0">
                <a:solidFill>
                  <a:srgbClr val="FF0000"/>
                </a:solidFill>
                <a:latin typeface="微软雅黑" panose="020B0503020204020204" pitchFamily="34" charset="-122"/>
                <a:ea typeface="微软雅黑" panose="020B0503020204020204" pitchFamily="34" charset="-122"/>
              </a:rPr>
              <a:t>本应该用于不跨分区读取数据</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latin typeface="微软雅黑" panose="020B0503020204020204" pitchFamily="34" charset="-122"/>
                <a:ea typeface="微软雅黑" panose="020B0503020204020204" pitchFamily="34" charset="-122"/>
              </a:rPr>
              <a:t>数据倾斜</a:t>
            </a:r>
            <a:endParaRPr lang="en-US" altLang="zh-CN" sz="20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没办法</a:t>
            </a:r>
            <a:endParaRPr lang="en-US" altLang="zh-CN" sz="1800" b="1" dirty="0">
              <a:latin typeface="微软雅黑" panose="020B0503020204020204" pitchFamily="34" charset="-122"/>
              <a:ea typeface="微软雅黑" panose="020B0503020204020204" pitchFamily="34" charset="-122"/>
            </a:endParaRPr>
          </a:p>
          <a:p>
            <a:pPr lvl="3"/>
            <a:r>
              <a:rPr lang="zh-CN" altLang="en-US" sz="1800" b="1" dirty="0">
                <a:latin typeface="微软雅黑" panose="020B0503020204020204" pitchFamily="34" charset="-122"/>
                <a:ea typeface="微软雅黑" panose="020B0503020204020204" pitchFamily="34" charset="-122"/>
              </a:rPr>
              <a:t>重选字段？</a:t>
            </a:r>
            <a:endParaRPr lang="en-US" altLang="zh-CN" sz="1800" b="1" dirty="0">
              <a:latin typeface="微软雅黑" panose="020B0503020204020204" pitchFamily="34" charset="-122"/>
              <a:ea typeface="微软雅黑" panose="020B0503020204020204" pitchFamily="34" charset="-122"/>
            </a:endParaRPr>
          </a:p>
          <a:p>
            <a:pPr lvl="4"/>
            <a:r>
              <a:rPr lang="zh-CN" altLang="en-US" sz="1800" b="1" dirty="0">
                <a:latin typeface="微软雅黑" panose="020B0503020204020204" pitchFamily="34" charset="-122"/>
                <a:ea typeface="微软雅黑" panose="020B0503020204020204" pitchFamily="34" charset="-122"/>
              </a:rPr>
              <a:t>但需求未变</a:t>
            </a:r>
            <a:endParaRPr lang="en-US" altLang="zh-CN" sz="1800" b="1" dirty="0">
              <a:latin typeface="微软雅黑" panose="020B0503020204020204" pitchFamily="34" charset="-122"/>
              <a:ea typeface="微软雅黑" panose="020B0503020204020204" pitchFamily="34" charset="-122"/>
            </a:endParaRPr>
          </a:p>
          <a:p>
            <a:pPr lvl="4"/>
            <a:r>
              <a:rPr lang="zh-CN" altLang="en-US" sz="1800" b="1" dirty="0">
                <a:latin typeface="微软雅黑" panose="020B0503020204020204" pitchFamily="34" charset="-122"/>
                <a:ea typeface="微软雅黑" panose="020B0503020204020204" pitchFamily="34" charset="-122"/>
              </a:rPr>
              <a:t>即：查询时所用的</a:t>
            </a:r>
            <a:r>
              <a:rPr lang="en-US" altLang="zh-CN" sz="1800" b="1" dirty="0">
                <a:latin typeface="微软雅黑" panose="020B0503020204020204" pitchFamily="34" charset="-122"/>
                <a:ea typeface="微软雅黑" panose="020B0503020204020204" pitchFamily="34" charset="-122"/>
              </a:rPr>
              <a:t>Select</a:t>
            </a: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where</a:t>
            </a:r>
            <a:r>
              <a:rPr lang="zh-CN" altLang="en-US" sz="1800" b="1" dirty="0">
                <a:latin typeface="微软雅黑" panose="020B0503020204020204" pitchFamily="34" charset="-122"/>
                <a:ea typeface="微软雅黑" panose="020B0503020204020204" pitchFamily="34" charset="-122"/>
              </a:rPr>
              <a:t>字段不曾改变</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1"/>
            <a:r>
              <a:rPr lang="en-US" altLang="zh-CN" sz="2400" b="1" dirty="0">
                <a:latin typeface="微软雅黑" panose="020B0503020204020204" pitchFamily="34" charset="-122"/>
                <a:ea typeface="微软雅黑" panose="020B0503020204020204" pitchFamily="34" charset="-122"/>
              </a:rPr>
              <a:t>Round robin</a:t>
            </a:r>
          </a:p>
          <a:p>
            <a:pPr lvl="2"/>
            <a:r>
              <a:rPr lang="zh-CN" altLang="en-US" sz="2000" b="1" dirty="0">
                <a:latin typeface="微软雅黑" panose="020B0503020204020204" pitchFamily="34" charset="-122"/>
                <a:ea typeface="微软雅黑" panose="020B0503020204020204" pitchFamily="34" charset="-122"/>
              </a:rPr>
              <a:t>无原则，并行暴力计算</a:t>
            </a:r>
            <a:endParaRPr lang="en-US" altLang="zh-CN" sz="20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最终都是暴力计算</a:t>
            </a:r>
            <a:endParaRPr lang="en-US" altLang="zh-CN" sz="2800" b="1"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A4CF-9C47-270F-4ED2-21797C79EB87}"/>
              </a:ext>
            </a:extLst>
          </p:cNvPr>
          <p:cNvSpPr>
            <a:spLocks noGrp="1"/>
          </p:cNvSpPr>
          <p:nvPr>
            <p:ph type="title"/>
          </p:nvPr>
        </p:nvSpPr>
        <p:spPr>
          <a:xfrm>
            <a:off x="108611" y="419895"/>
            <a:ext cx="8596668" cy="1320800"/>
          </a:xfrm>
        </p:spPr>
        <p:txBody>
          <a:bodyPr>
            <a:normAutofit/>
          </a:bodyPr>
          <a:lstStyle/>
          <a:p>
            <a:r>
              <a:rPr lang="zh-CN" altLang="en-US" sz="3200" dirty="0"/>
              <a:t>向量索引的主要数据结构</a:t>
            </a:r>
            <a:endParaRPr lang="en-US" sz="3200" dirty="0"/>
          </a:p>
        </p:txBody>
      </p:sp>
      <p:sp>
        <p:nvSpPr>
          <p:cNvPr id="3" name="Content Placeholder 2">
            <a:extLst>
              <a:ext uri="{FF2B5EF4-FFF2-40B4-BE49-F238E27FC236}">
                <a16:creationId xmlns:a16="http://schemas.microsoft.com/office/drawing/2014/main" id="{D08AD67B-0EB6-599F-D759-425D5E0195F8}"/>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D430C7AD-1ACC-9DE6-82BC-513836D346B3}"/>
              </a:ext>
            </a:extLst>
          </p:cNvPr>
          <p:cNvPicPr>
            <a:picLocks noChangeAspect="1"/>
          </p:cNvPicPr>
          <p:nvPr/>
        </p:nvPicPr>
        <p:blipFill>
          <a:blip r:embed="rId2"/>
          <a:stretch>
            <a:fillRect/>
          </a:stretch>
        </p:blipFill>
        <p:spPr>
          <a:xfrm>
            <a:off x="4807881" y="0"/>
            <a:ext cx="7384119" cy="6858000"/>
          </a:xfrm>
          <a:prstGeom prst="rect">
            <a:avLst/>
          </a:prstGeom>
        </p:spPr>
      </p:pic>
    </p:spTree>
    <p:extLst>
      <p:ext uri="{BB962C8B-B14F-4D97-AF65-F5344CB8AC3E}">
        <p14:creationId xmlns:p14="http://schemas.microsoft.com/office/powerpoint/2010/main" val="892789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77741" y="1102032"/>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dirty="0">
                <a:latin typeface="微软雅黑" panose="020B0503020204020204" pitchFamily="34" charset="-122"/>
                <a:ea typeface="微软雅黑" panose="020B0503020204020204" pitchFamily="34" charset="-122"/>
              </a:rPr>
              <a:t>）的性能而已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92500" lnSpcReduction="10000"/>
          </a:bodyPr>
          <a:lstStyle/>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分区键（字段）选择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838200" y="-26126"/>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常见的向量索引数据结构</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0" y="461554"/>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检索使用的三个向量：查询向量、预存向量、预存向量的索引键（参照物）向量</a:t>
            </a:r>
            <a:endPar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基于平面、线性索引</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4000" b="1" dirty="0">
                <a:latin typeface="微软雅黑" panose="020B0503020204020204" pitchFamily="34" charset="-122"/>
                <a:ea typeface="微软雅黑" panose="020B0503020204020204" pitchFamily="34" charset="-122"/>
              </a:rPr>
              <a:t>/Flat</a:t>
            </a:r>
            <a:r>
              <a:rPr lang="zh-CN" altLang="en-US" sz="4000" b="1" dirty="0">
                <a:latin typeface="微软雅黑" panose="020B0503020204020204" pitchFamily="34" charset="-122"/>
                <a:ea typeface="微软雅黑" panose="020B0503020204020204" pitchFamily="34" charset="-122"/>
              </a:rPr>
              <a:t>文件</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暴力计算</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6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600" b="1" dirty="0">
                <a:latin typeface="微软雅黑" panose="020B0503020204020204" pitchFamily="34" charset="-122"/>
                <a:ea typeface="微软雅黑" panose="020B0503020204020204" pitchFamily="34" charset="-122"/>
              </a:rPr>
              <a:t>进行比较来索引向量的方法</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a:t>
            </a:r>
            <a:r>
              <a:rPr lang="en-US" altLang="zh-CN" sz="4000" b="1" dirty="0">
                <a:latin typeface="微软雅黑" panose="020B0503020204020204" pitchFamily="34" charset="-122"/>
                <a:ea typeface="微软雅黑" panose="020B0503020204020204" pitchFamily="34" charset="-122"/>
              </a:rPr>
              <a:t>IVF_FLAT</a:t>
            </a:r>
            <a:r>
              <a:rPr lang="zh-CN" altLang="en-US" sz="4000" b="1" dirty="0">
                <a:latin typeface="微软雅黑" panose="020B0503020204020204" pitchFamily="34" charset="-122"/>
                <a:ea typeface="微软雅黑" panose="020B0503020204020204" pitchFamily="34" charset="-122"/>
              </a:rPr>
              <a:t>（</a:t>
            </a:r>
            <a:r>
              <a:rPr lang="zh-CN" altLang="en-US" sz="40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4000" b="1" dirty="0">
                <a:latin typeface="微软雅黑" panose="020B0503020204020204" pitchFamily="34" charset="-122"/>
                <a:ea typeface="微软雅黑" panose="020B0503020204020204" pitchFamily="34" charset="-122"/>
              </a:rPr>
              <a:t>）</a:t>
            </a:r>
          </a:p>
          <a:p>
            <a:pPr lvl="1">
              <a:lnSpc>
                <a:spcPct val="110000"/>
              </a:lnSpc>
            </a:pPr>
            <a:r>
              <a:rPr lang="zh-CN" altLang="en-US" sz="3600" b="1" dirty="0">
                <a:latin typeface="微软雅黑" panose="020B0503020204020204" pitchFamily="34" charset="-122"/>
                <a:ea typeface="微软雅黑" panose="020B0503020204020204" pitchFamily="34" charset="-122"/>
              </a:rPr>
              <a:t>通过</a:t>
            </a:r>
            <a:r>
              <a:rPr lang="zh-CN" altLang="en-US" sz="3600" b="1" dirty="0">
                <a:highlight>
                  <a:srgbClr val="FFFF00"/>
                </a:highlight>
                <a:latin typeface="微软雅黑" panose="020B0503020204020204" pitchFamily="34" charset="-122"/>
                <a:ea typeface="微软雅黑" panose="020B0503020204020204" pitchFamily="34" charset="-122"/>
              </a:rPr>
              <a:t>聚类（</a:t>
            </a:r>
            <a:r>
              <a:rPr lang="en-US" altLang="zh-CN" sz="3600" b="1" dirty="0">
                <a:highlight>
                  <a:srgbClr val="FFFF00"/>
                </a:highlight>
                <a:latin typeface="微软雅黑" panose="020B0503020204020204" pitchFamily="34" charset="-122"/>
                <a:ea typeface="微软雅黑" panose="020B0503020204020204" pitchFamily="34" charset="-122"/>
              </a:rPr>
              <a:t>k-means clustering</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找到</a:t>
            </a:r>
            <a:r>
              <a:rPr lang="zh-CN" altLang="en-US" sz="3600" b="1" dirty="0">
                <a:highlight>
                  <a:srgbClr val="FFFF00"/>
                </a:highlight>
                <a:latin typeface="微软雅黑" panose="020B0503020204020204" pitchFamily="34" charset="-122"/>
                <a:ea typeface="微软雅黑" panose="020B0503020204020204" pitchFamily="34" charset="-122"/>
              </a:rPr>
              <a:t>质心</a:t>
            </a:r>
            <a:r>
              <a:rPr lang="zh-CN" altLang="en-US" sz="3600" b="1" dirty="0">
                <a:latin typeface="微软雅黑" panose="020B0503020204020204" pitchFamily="34" charset="-122"/>
                <a:ea typeface="微软雅黑" panose="020B0503020204020204" pitchFamily="34" charset="-122"/>
              </a:rPr>
              <a:t>划分空间，每个向量，归入到距离最近的质心所在空间存储</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latin typeface="微软雅黑" panose="020B0503020204020204" pitchFamily="34" charset="-122"/>
                <a:ea typeface="微软雅黑" panose="020B0503020204020204" pitchFamily="34" charset="-122"/>
              </a:rPr>
              <a:t>索引键就是</a:t>
            </a:r>
            <a:r>
              <a:rPr lang="zh-CN" altLang="en-US" sz="36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600" b="1" dirty="0">
                <a:highlight>
                  <a:srgbClr val="FFFF00"/>
                </a:highlight>
                <a:latin typeface="微软雅黑" panose="020B0503020204020204" pitchFamily="34" charset="-122"/>
                <a:ea typeface="微软雅黑" panose="020B0503020204020204" pitchFamily="34" charset="-122"/>
              </a:rPr>
              <a:t>Cosine</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基于树</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600" b="1" dirty="0">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例如：</a:t>
            </a:r>
            <a:r>
              <a:rPr lang="zh-CN" altLang="en-US" sz="3600" b="1" dirty="0">
                <a:latin typeface="微软雅黑" panose="020B0503020204020204" pitchFamily="34" charset="-122"/>
                <a:ea typeface="微软雅黑" panose="020B0503020204020204" pitchFamily="34" charset="-122"/>
              </a:rPr>
              <a:t>先选取一个</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latin typeface="微软雅黑" panose="020B0503020204020204" pitchFamily="34" charset="-122"/>
                <a:ea typeface="微软雅黑" panose="020B0503020204020204" pitchFamily="34" charset="-122"/>
              </a:rPr>
              <a:t>，然后计算每个</a:t>
            </a:r>
            <a:r>
              <a:rPr lang="zh-CN" altLang="en-US" sz="3600" b="1" dirty="0">
                <a:highlight>
                  <a:srgbClr val="FFFF00"/>
                </a:highlight>
                <a:latin typeface="微软雅黑" panose="020B0503020204020204" pitchFamily="34" charset="-122"/>
                <a:ea typeface="微软雅黑" panose="020B0503020204020204" pitchFamily="34" charset="-122"/>
              </a:rPr>
              <a:t>点和</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的距离，取距离中值作为判定标准划分空间、创建索引</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基于局部敏感哈希</a:t>
            </a:r>
            <a:r>
              <a:rPr lang="en-US" altLang="zh-CN" sz="4000" b="1" dirty="0">
                <a:latin typeface="微软雅黑" panose="020B0503020204020204" pitchFamily="34" charset="-122"/>
                <a:ea typeface="微软雅黑" panose="020B0503020204020204" pitchFamily="34" charset="-122"/>
              </a:rPr>
              <a:t>(Locality Sensitive Hashing</a:t>
            </a:r>
            <a:r>
              <a:rPr lang="zh-CN" altLang="en-US" sz="4000" b="1" dirty="0">
                <a:latin typeface="微软雅黑" panose="020B0503020204020204" pitchFamily="34" charset="-122"/>
                <a:ea typeface="微软雅黑" panose="020B0503020204020204" pitchFamily="34" charset="-122"/>
              </a:rPr>
              <a:t>，</a:t>
            </a:r>
            <a:r>
              <a:rPr lang="en-US" altLang="zh-CN" sz="4000" b="1" dirty="0">
                <a:latin typeface="微软雅黑" panose="020B0503020204020204" pitchFamily="34" charset="-122"/>
                <a:ea typeface="微软雅黑" panose="020B0503020204020204" pitchFamily="34" charset="-122"/>
              </a:rPr>
              <a:t>LSH) </a:t>
            </a:r>
          </a:p>
          <a:p>
            <a:pPr lvl="1"/>
            <a:r>
              <a:rPr lang="zh-CN" altLang="en-US" sz="3600" b="1" dirty="0">
                <a:latin typeface="微软雅黑" panose="020B0503020204020204" pitchFamily="34" charset="-122"/>
                <a:ea typeface="微软雅黑" panose="020B0503020204020204" pitchFamily="34" charset="-122"/>
              </a:rPr>
              <a:t>索引键为哈希值，区别于传统哈希尽量不产生碰撞，局部敏感哈希</a:t>
            </a:r>
            <a:r>
              <a:rPr lang="zh-CN" altLang="en-US" sz="3600" b="1" dirty="0">
                <a:highlight>
                  <a:srgbClr val="FFFF00"/>
                </a:highlight>
                <a:latin typeface="微软雅黑" panose="020B0503020204020204" pitchFamily="34" charset="-122"/>
                <a:ea typeface="微软雅黑" panose="020B0503020204020204" pitchFamily="34" charset="-122"/>
              </a:rPr>
              <a:t>依赖碰撞</a:t>
            </a:r>
            <a:r>
              <a:rPr lang="zh-CN" altLang="en-US" sz="3600" b="1" dirty="0">
                <a:latin typeface="微软雅黑" panose="020B0503020204020204" pitchFamily="34" charset="-122"/>
                <a:ea typeface="微软雅黑" panose="020B0503020204020204" pitchFamily="34" charset="-122"/>
              </a:rPr>
              <a:t>来查找近邻，</a:t>
            </a:r>
            <a:endParaRPr lang="en-US" altLang="zh-CN" sz="3600" b="1" dirty="0">
              <a:latin typeface="微软雅黑" panose="020B0503020204020204" pitchFamily="34" charset="-122"/>
              <a:ea typeface="微软雅黑" panose="020B0503020204020204" pitchFamily="34" charset="-122"/>
            </a:endParaRPr>
          </a:p>
          <a:p>
            <a:pPr lvl="2"/>
            <a:r>
              <a:rPr lang="zh-CN" altLang="en-US" sz="3400" b="1" dirty="0">
                <a:latin typeface="微软雅黑" panose="020B0503020204020204" pitchFamily="34" charset="-122"/>
                <a:ea typeface="微软雅黑" panose="020B0503020204020204" pitchFamily="34" charset="-122"/>
              </a:rPr>
              <a:t>类似：一致性哈希、空间</a:t>
            </a:r>
            <a:r>
              <a:rPr lang="en-US" altLang="zh-CN" sz="3400" b="1" dirty="0">
                <a:latin typeface="微软雅黑" panose="020B0503020204020204" pitchFamily="34" charset="-122"/>
                <a:ea typeface="微软雅黑" panose="020B0503020204020204" pitchFamily="34" charset="-122"/>
              </a:rPr>
              <a:t>GEO</a:t>
            </a:r>
            <a:r>
              <a:rPr lang="zh-CN" altLang="en-US" sz="3400" b="1" dirty="0">
                <a:latin typeface="微软雅黑" panose="020B0503020204020204" pitchFamily="34" charset="-122"/>
                <a:ea typeface="微软雅黑" panose="020B0503020204020204" pitchFamily="34" charset="-122"/>
              </a:rPr>
              <a:t>哈希、</a:t>
            </a:r>
            <a:r>
              <a:rPr lang="en-US" altLang="zh-CN" sz="3400" b="1" dirty="0" err="1">
                <a:latin typeface="微软雅黑" panose="020B0503020204020204" pitchFamily="34" charset="-122"/>
                <a:ea typeface="微软雅黑" panose="020B0503020204020204" pitchFamily="34" charset="-122"/>
              </a:rPr>
              <a:t>SIMHash</a:t>
            </a:r>
            <a:r>
              <a:rPr lang="zh-CN" altLang="en-US" sz="3400" b="1" dirty="0">
                <a:latin typeface="微软雅黑" panose="020B0503020204020204" pitchFamily="34" charset="-122"/>
                <a:ea typeface="微软雅黑" panose="020B0503020204020204" pitchFamily="34" charset="-122"/>
              </a:rPr>
              <a:t>、</a:t>
            </a:r>
            <a:r>
              <a:rPr lang="en-US" altLang="zh-CN" sz="3400" b="1" dirty="0">
                <a:latin typeface="微软雅黑" panose="020B0503020204020204" pitchFamily="34" charset="-122"/>
                <a:ea typeface="微软雅黑" panose="020B0503020204020204" pitchFamily="34" charset="-122"/>
              </a:rPr>
              <a:t>24</a:t>
            </a:r>
          </a:p>
          <a:p>
            <a:pPr lvl="1">
              <a:lnSpc>
                <a:spcPct val="100000"/>
              </a:lnSpc>
            </a:pPr>
            <a:r>
              <a:rPr lang="zh-CN" altLang="en-US" sz="3600" b="1" dirty="0">
                <a:latin typeface="微软雅黑" panose="020B0503020204020204" pitchFamily="34" charset="-122"/>
                <a:ea typeface="微软雅黑" panose="020B0503020204020204" pitchFamily="34" charset="-122"/>
              </a:rPr>
              <a:t>高维空间的两点若</a:t>
            </a:r>
            <a:r>
              <a:rPr lang="zh-CN" altLang="en-US" sz="3600" b="1" dirty="0">
                <a:highlight>
                  <a:srgbClr val="FFFF00"/>
                </a:highlight>
                <a:latin typeface="微软雅黑" panose="020B0503020204020204" pitchFamily="34" charset="-122"/>
                <a:ea typeface="微软雅黑" panose="020B0503020204020204" pitchFamily="34" charset="-122"/>
              </a:rPr>
              <a:t>距离很近</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6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，则局部敏感哈希值有很大的概率是一样的</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基于图</a:t>
            </a:r>
            <a:endParaRPr lang="en-US" altLang="zh-CN" sz="40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highlight>
                  <a:srgbClr val="FFFF00"/>
                </a:highlight>
                <a:latin typeface="微软雅黑" panose="020B0503020204020204" pitchFamily="34" charset="-122"/>
                <a:ea typeface="微软雅黑" panose="020B0503020204020204" pitchFamily="34" charset="-122"/>
              </a:rPr>
              <a:t>基于预存向量（顶点）的度（边、弧），与</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距离的索引键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600" b="1" dirty="0" err="1">
                <a:latin typeface="微软雅黑" panose="020B0503020204020204" pitchFamily="34" charset="-122"/>
                <a:ea typeface="微软雅黑" panose="020B0503020204020204" pitchFamily="34" charset="-122"/>
              </a:rPr>
              <a:t>HNSW（Hierarchical</a:t>
            </a:r>
            <a:r>
              <a:rPr lang="en-US" sz="3600" b="1" dirty="0">
                <a:latin typeface="微软雅黑" panose="020B0503020204020204" pitchFamily="34" charset="-122"/>
                <a:ea typeface="微软雅黑" panose="020B0503020204020204" pitchFamily="34" charset="-122"/>
              </a:rPr>
              <a:t> Small World Graph）</a:t>
            </a:r>
          </a:p>
          <a:p>
            <a:pPr lvl="2"/>
            <a:r>
              <a:rPr lang="zh-CN" altLang="en-US" sz="36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en-US" altLang="zh-CN" sz="36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600" b="1" dirty="0">
                <a:highlight>
                  <a:srgbClr val="FFFF00"/>
                </a:highlight>
                <a:latin typeface="微软雅黑" panose="020B0503020204020204" pitchFamily="34" charset="-122"/>
                <a:ea typeface="微软雅黑" panose="020B0503020204020204" pitchFamily="34" charset="-122"/>
              </a:rPr>
              <a:t> （空间分区树和图）</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44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400" b="1" dirty="0">
                <a:solidFill>
                  <a:schemeClr val="tx1"/>
                </a:solidFill>
                <a:highlight>
                  <a:srgbClr val="FFFF00"/>
                </a:highlight>
                <a:latin typeface="微软雅黑" panose="020B0503020204020204" pitchFamily="34" charset="-122"/>
                <a:ea typeface="微软雅黑" panose="020B0503020204020204" pitchFamily="34" charset="-122"/>
              </a:rPr>
              <a:t>三角形不等式</a:t>
            </a:r>
            <a:r>
              <a:rPr lang="zh-CN" altLang="en-US" sz="44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当然</a:t>
            </a:r>
            <a:r>
              <a:rPr lang="zh-CN" altLang="en-US" sz="4400" b="1" dirty="0">
                <a:solidFill>
                  <a:schemeClr val="tx1"/>
                </a:solidFill>
                <a:latin typeface="微软雅黑" panose="020B0503020204020204" pitchFamily="34" charset="-122"/>
                <a:ea typeface="微软雅黑" panose="020B0503020204020204" pitchFamily="34" charset="-122"/>
              </a:rPr>
              <a:t>制高点</a:t>
            </a:r>
            <a:r>
              <a:rPr lang="zh-CN" altLang="en-US" sz="44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4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en-US" altLang="zh-CN" sz="44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4400" b="1" dirty="0">
                <a:solidFill>
                  <a:srgbClr val="FF0000"/>
                </a:solidFill>
                <a:highlight>
                  <a:srgbClr val="FFFF00"/>
                </a:highlight>
                <a:latin typeface="微软雅黑" panose="020B0503020204020204" pitchFamily="34" charset="-122"/>
                <a:ea typeface="微软雅黑" panose="020B0503020204020204" pitchFamily="34" charset="-122"/>
              </a:rPr>
              <a:t>索引键是否会发生变动？</a:t>
            </a:r>
            <a:endParaRPr lang="zh-CN" altLang="en-US" sz="24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8000137" y="1529333"/>
            <a:ext cx="4191863" cy="4950822"/>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normAutofit/>
          </a:bodyPr>
          <a:lstStyle/>
          <a:p>
            <a:r>
              <a:rPr lang="zh-CN" altLang="en-US" sz="3200" b="1" dirty="0">
                <a:latin typeface="微软雅黑" panose="020B0503020204020204" pitchFamily="34" charset="-122"/>
                <a:ea typeface="微软雅黑" panose="020B0503020204020204" pitchFamily="34" charset="-122"/>
              </a:rPr>
              <a:t>向量倒排索引简介</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02CA4E6E-65A3-8F91-E492-B26B27B197AD}"/>
              </a:ext>
            </a:extLst>
          </p:cNvPr>
          <p:cNvPicPr>
            <a:picLocks noChangeAspect="1"/>
          </p:cNvPicPr>
          <p:nvPr/>
        </p:nvPicPr>
        <p:blipFill>
          <a:blip r:embed="rId3"/>
          <a:stretch>
            <a:fillRect/>
          </a:stretch>
        </p:blipFill>
        <p:spPr>
          <a:xfrm>
            <a:off x="6330462" y="1346876"/>
            <a:ext cx="5861538" cy="5229770"/>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索引简介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1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a:t>
            </a:r>
            <a:r>
              <a:rPr lang="zh-CN" altLang="en-US" dirty="0">
                <a:highlight>
                  <a:srgbClr val="FFFF00"/>
                </a:highlight>
                <a:latin typeface="微软雅黑" panose="020B0503020204020204" pitchFamily="34" charset="-122"/>
                <a:ea typeface="微软雅黑" panose="020B0503020204020204" pitchFamily="34" charset="-122"/>
              </a:rPr>
              <a:t>最大度数限制</a:t>
            </a:r>
            <a:endParaRPr lang="en-US" altLang="zh-CN" dirty="0">
              <a:highlight>
                <a:srgbClr val="FFFF00"/>
              </a:highlight>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是每个新向量创建的双向链接（度）数。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。该参数还决定了算法的内存消耗</a:t>
            </a:r>
            <a:endParaRPr lang="en-US" altLang="zh-CN" dirty="0">
              <a:latin typeface="微软雅黑" panose="020B0503020204020204" pitchFamily="34" charset="-122"/>
              <a:ea typeface="微软雅黑" panose="020B0503020204020204" pitchFamily="34" charset="-122"/>
            </a:endParaRPr>
          </a:p>
          <a:p>
            <a:pPr lvl="3"/>
            <a:r>
              <a:rPr lang="zh-CN" altLang="en-US" dirty="0">
                <a:highlight>
                  <a:srgbClr val="FFFF00"/>
                </a:highlight>
                <a:latin typeface="微软雅黑" panose="020B0503020204020204" pitchFamily="34" charset="-122"/>
                <a:ea typeface="微软雅黑" panose="020B0503020204020204" pitchFamily="34" charset="-122"/>
              </a:rPr>
              <a:t>低维低</a:t>
            </a:r>
            <a:r>
              <a:rPr lang="en-US" altLang="zh-CN" dirty="0">
                <a:highlight>
                  <a:srgbClr val="FFFF00"/>
                </a:highlight>
                <a:latin typeface="微软雅黑" panose="020B0503020204020204" pitchFamily="34" charset="-122"/>
                <a:ea typeface="微软雅黑" panose="020B0503020204020204" pitchFamily="34" charset="-122"/>
              </a:rPr>
              <a:t>M</a:t>
            </a:r>
            <a:r>
              <a:rPr lang="zh-CN" altLang="en-US" dirty="0">
                <a:highlight>
                  <a:srgbClr val="FFFF00"/>
                </a:highlight>
                <a:latin typeface="微软雅黑" panose="020B0503020204020204" pitchFamily="34" charset="-122"/>
                <a:ea typeface="微软雅黑" panose="020B0503020204020204" pitchFamily="34" charset="-122"/>
              </a:rPr>
              <a:t>，高维高</a:t>
            </a:r>
            <a:r>
              <a:rPr lang="en-US" altLang="zh-CN" dirty="0">
                <a:highlight>
                  <a:srgbClr val="FFFF00"/>
                </a:highlight>
                <a:latin typeface="微软雅黑" panose="020B0503020204020204" pitchFamily="34" charset="-122"/>
                <a:ea typeface="微软雅黑" panose="020B0503020204020204" pitchFamily="34" charset="-122"/>
              </a:rPr>
              <a:t>M</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导致更准确但搜索慢。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的值可以是 </a:t>
            </a:r>
            <a:r>
              <a:rPr lang="en-US" altLang="zh-CN" dirty="0">
                <a:highlight>
                  <a:srgbClr val="FFFF00"/>
                </a:highlight>
                <a:latin typeface="微软雅黑" panose="020B0503020204020204" pitchFamily="34" charset="-122"/>
                <a:ea typeface="微软雅黑" panose="020B0503020204020204" pitchFamily="34" charset="-122"/>
              </a:rPr>
              <a:t>k </a:t>
            </a:r>
            <a:r>
              <a:rPr lang="zh-CN" altLang="en-US" dirty="0">
                <a:highlight>
                  <a:srgbClr val="FFFF00"/>
                </a:highlight>
                <a:latin typeface="微软雅黑" panose="020B0503020204020204" pitchFamily="34" charset="-122"/>
                <a:ea typeface="微软雅黑" panose="020B0503020204020204" pitchFamily="34" charset="-122"/>
              </a:rPr>
              <a:t>和数据集大小之间的任何值</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17595</TotalTime>
  <Words>6940</Words>
  <Application>Microsoft Office PowerPoint</Application>
  <PresentationFormat>Widescreen</PresentationFormat>
  <Paragraphs>594</Paragraphs>
  <Slides>63</Slides>
  <Notes>0</Notes>
  <HiddenSlides>5</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63</vt:i4>
      </vt:variant>
    </vt:vector>
  </HeadingPairs>
  <TitlesOfParts>
    <vt:vector size="71" baseType="lpstr">
      <vt:lpstr>-apple-system</vt:lpstr>
      <vt:lpstr>微软雅黑</vt:lpstr>
      <vt:lpstr>微软雅黑</vt:lpstr>
      <vt:lpstr>Arial</vt:lpstr>
      <vt:lpstr>Roboto</vt:lpstr>
      <vt:lpstr>Trebuchet MS</vt:lpstr>
      <vt:lpstr>Wingdings 3</vt:lpstr>
      <vt:lpstr>Facet</vt:lpstr>
      <vt:lpstr>OpenAI Embeddings 向量检索开源数据库产品 性能初级评测与选型   Milvus vs Qdrant vs Chroma vs PostgreSQL + PgVector Extension vs Redis + RediSearch Module</vt:lpstr>
      <vt:lpstr>大纲</vt:lpstr>
      <vt:lpstr>向量语义相似相关概念</vt:lpstr>
      <vt:lpstr>向量检索利用索引技术主要目的</vt:lpstr>
      <vt:lpstr>向量索引的组织</vt:lpstr>
      <vt:lpstr>向量索引的主要数据结构</vt:lpstr>
      <vt:lpstr>常见的向量索引数据结构</vt:lpstr>
      <vt:lpstr>向量倒排索引简介</vt:lpstr>
      <vt:lpstr>向量 HNSW 索引简介</vt:lpstr>
      <vt:lpstr>向量数据库其他检索功能</vt:lpstr>
      <vt:lpstr>向量数据库功能架构</vt:lpstr>
      <vt:lpstr>PowerPoint Presentation</vt:lpstr>
      <vt:lpstr>基于 OpenAI Embeddings 向量检索使用场景</vt:lpstr>
      <vt:lpstr>QnA场景</vt:lpstr>
      <vt:lpstr>本次评测产品选型</vt:lpstr>
      <vt:lpstr>本次评测产品向量支持概况</vt:lpstr>
      <vt:lpstr>评测环境基础设施</vt:lpstr>
      <vt:lpstr>测试场景总体设计</vt:lpstr>
      <vt:lpstr>探讨 100 万 向量是啥概念?</vt:lpstr>
      <vt:lpstr>场景1：PostgreSQL/PgVector 向量索引收益（8G RAM VM）</vt:lpstr>
      <vt:lpstr>场景2: 无并发综合基准性能评测</vt:lpstr>
      <vt:lpstr>场景2: 无并发综合基准性能评测结果</vt:lpstr>
      <vt:lpstr>场景2: 无并发综合基准性能评测过程性能监控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场景6: 无并发 Chroma HNSW Cosine 305K local: Http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PgSql 表现欠佳的一些分析猜想（仅供参考）</vt:lpstr>
      <vt:lpstr>Qdrant 优劣分析</vt:lpstr>
      <vt:lpstr>Qdrant 优劣分析 续</vt:lpstr>
      <vt:lpstr>Milvus 优劣分析</vt:lpstr>
      <vt:lpstr>Chroma 优劣分析</vt:lpstr>
      <vt:lpstr>关于 Redis 和 PgSQL</vt:lpstr>
      <vt:lpstr>PowerPoint Presentation</vt:lpstr>
      <vt:lpstr>本次产品评测结果排名及点评@2023年5月（仅供参考）</vt:lpstr>
      <vt:lpstr>PowerPoint Presentation</vt:lpstr>
      <vt:lpstr>PowerPoint Presentation</vt:lpstr>
      <vt:lpstr>PowerPoint Presentation</vt:lpstr>
      <vt:lpstr>PowerPoint Presentation</vt:lpstr>
      <vt:lpstr>OpenAI/cookbook/MS SK 向量数据库推荐选型</vt:lpstr>
      <vt:lpstr>GitHub OpenAI cookbook 首推1之 Chroma</vt:lpstr>
      <vt:lpstr>GitHub OpenAI cookbook 推荐3之 Weaviate</vt:lpstr>
      <vt:lpstr>GitHub OpenAI cookbook 推荐4之 milvus</vt:lpstr>
      <vt:lpstr>GitHub OpenAI cookbook 推荐4之 milvus 续</vt:lpstr>
      <vt:lpstr>GitHub OpenAI cookbook 推荐6之 Qdrant</vt:lpstr>
      <vt:lpstr>GitHub OpenAI cookbook 被迫补充推荐7之 RediSearch</vt:lpstr>
      <vt:lpstr>LangChain集成向量存取的选型</vt:lpstr>
      <vt:lpstr>实操提示</vt:lpstr>
      <vt:lpstr>其他产品Azure SaaS: Redis Enterprise + RediSearch + East US</vt:lpstr>
      <vt:lpstr>其他产品Azure SaaS: PostgreSQL 放弃</vt:lpstr>
      <vt:lpstr>其他产品Azure SaaS: PostgreSQL 已经支持 PgVector</vt:lpstr>
      <vt:lpstr>探讨 SQL Server 向量检索</vt:lpstr>
      <vt:lpstr>探讨Azure SQL Dedicated pool分布式向量检索（仅供参考）</vt:lpstr>
      <vt:lpstr>探讨SQL Server向量存取（仅供参考）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1724</cp:revision>
  <dcterms:created xsi:type="dcterms:W3CDTF">2023-04-24T08:38:56Z</dcterms:created>
  <dcterms:modified xsi:type="dcterms:W3CDTF">2023-08-25T04:35:59Z</dcterms:modified>
</cp:coreProperties>
</file>